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Roboto Black"/>
      <p:bold r:id="rId34"/>
      <p:boldItalic r:id="rId35"/>
    </p:embeddedFont>
    <p:embeddedFont>
      <p:font typeface="Roboto"/>
      <p:regular r:id="rId36"/>
      <p:bold r:id="rId37"/>
      <p:italic r:id="rId38"/>
      <p:boldItalic r:id="rId39"/>
    </p:embeddedFont>
    <p:embeddedFont>
      <p:font typeface="Roboto Light"/>
      <p:regular r:id="rId40"/>
      <p:bold r:id="rId41"/>
      <p:italic r:id="rId42"/>
      <p:boldItalic r:id="rId43"/>
    </p:embeddedFont>
    <p:embeddedFont>
      <p:font typeface="Helvetica Neue Light"/>
      <p:regular r:id="rId44"/>
      <p:bold r:id="rId45"/>
      <p:italic r:id="rId46"/>
      <p:boldItalic r:id="rId47"/>
    </p:embeddedFont>
    <p:embeddedFont>
      <p:font typeface="Roboto Mon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2" roundtripDataSignature="AMtx7mhOEhJvbx4P0pPMPWS0sJLOQDfA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42" Type="http://schemas.openxmlformats.org/officeDocument/2006/relationships/font" Target="fonts/RobotoLight-italic.fntdata"/><Relationship Id="rId41" Type="http://schemas.openxmlformats.org/officeDocument/2006/relationships/font" Target="fonts/RobotoLight-bold.fntdata"/><Relationship Id="rId44" Type="http://schemas.openxmlformats.org/officeDocument/2006/relationships/font" Target="fonts/HelveticaNeueLight-regular.fntdata"/><Relationship Id="rId43" Type="http://schemas.openxmlformats.org/officeDocument/2006/relationships/font" Target="fonts/RobotoLight-boldItalic.fntdata"/><Relationship Id="rId46" Type="http://schemas.openxmlformats.org/officeDocument/2006/relationships/font" Target="fonts/HelveticaNeueLight-italic.fntdata"/><Relationship Id="rId45" Type="http://schemas.openxmlformats.org/officeDocument/2006/relationships/font" Target="fonts/HelveticaNeue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ono-regular.fntdata"/><Relationship Id="rId47" Type="http://schemas.openxmlformats.org/officeDocument/2006/relationships/font" Target="fonts/HelveticaNeueLight-boldItalic.fntdata"/><Relationship Id="rId49" Type="http://schemas.openxmlformats.org/officeDocument/2006/relationships/font" Target="fonts/RobotoMon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ono-boldItalic.fntdata"/><Relationship Id="rId50" Type="http://schemas.openxmlformats.org/officeDocument/2006/relationships/font" Target="fonts/RobotoMono-italic.fntdata"/><Relationship Id="rId52"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3a589d1dd8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3a589d1dd8_1_5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430bfe5a3f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430bfe5a3f_1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3430bfe5a3f_1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3a589d1dd8_1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3a589d1dd8_1_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3a589d1dd8_1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3a589d1dd8_1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3a589d1dd8_1_2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g33a589d1dd8_1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3a589d1dd8_1_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g33a589d1dd8_1_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3a589d1dd8_1_4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3a589d1dd8_1_4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3a589d1dd8_1_4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587" name="Google Shape;587;g33a589d1dd8_1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3a589d1dd8_1_4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625" name="Google Shape;625;g33a589d1dd8_1_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33177e6e99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33177e6e99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3a589d1dd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a589d1dd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g33a589d1dd8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3a589d1dd8_1_4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3a589d1dd8_1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3aa8cc61a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3aa8cc61a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3cc1333d9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3cc1333d98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33cc1333d98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3a589d1dd8_1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33a589d1dd8_1_4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g33a589d1dd8_1_4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3a589d1dd8_1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3a589d1dd8_1_4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3a589d1dd8_1_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3a589d1dd8_1_4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3a589d1dd8_1_4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3a589d1dd8_1_4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430bfe5a3f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430bfe5a3f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g3430bfe5a3f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33177e6e9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33177e6e99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333177e6e99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3a589d1dd8_1_5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3a589d1dd8_1_5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3a589d1dd8_1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33a589d1dd8_1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3a589d1dd8_1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33a589d1dd8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a589d1dd8_1_1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33a589d1dd8_1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d905c55f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33d905c55f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3a589d1dd8_1_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g33a589d1dd8_1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3a589d1dd8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3a589d1dd8_1_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30bfe5a3f_1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430bfe5a3f_1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3430bfe5a3f_1_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pic>
        <p:nvPicPr>
          <p:cNvPr id="14" name="Google Shape;14;p5"/>
          <p:cNvPicPr preferRelativeResize="0"/>
          <p:nvPr/>
        </p:nvPicPr>
        <p:blipFill>
          <a:blip r:embed="rId2">
            <a:alphaModFix/>
          </a:blip>
          <a:stretch>
            <a:fillRect/>
          </a:stretch>
        </p:blipFill>
        <p:spPr>
          <a:xfrm>
            <a:off x="700105" y="390625"/>
            <a:ext cx="10809282" cy="2462082"/>
          </a:xfrm>
          <a:prstGeom prst="rect">
            <a:avLst/>
          </a:prstGeom>
          <a:noFill/>
          <a:ln>
            <a:noFill/>
          </a:ln>
        </p:spPr>
      </p:pic>
      <p:pic>
        <p:nvPicPr>
          <p:cNvPr id="15" name="Google Shape;15;p5"/>
          <p:cNvPicPr preferRelativeResize="0"/>
          <p:nvPr/>
        </p:nvPicPr>
        <p:blipFill>
          <a:blip r:embed="rId3">
            <a:alphaModFix/>
          </a:blip>
          <a:stretch>
            <a:fillRect/>
          </a:stretch>
        </p:blipFill>
        <p:spPr>
          <a:xfrm>
            <a:off x="700122" y="3124674"/>
            <a:ext cx="10809282" cy="3219301"/>
          </a:xfrm>
          <a:prstGeom prst="rect">
            <a:avLst/>
          </a:prstGeom>
          <a:noFill/>
          <a:ln>
            <a:noFill/>
          </a:ln>
        </p:spPr>
      </p:pic>
      <p:pic>
        <p:nvPicPr>
          <p:cNvPr id="16" name="Google Shape;16;p5" title="nairr-bg-only.png"/>
          <p:cNvPicPr preferRelativeResize="0"/>
          <p:nvPr/>
        </p:nvPicPr>
        <p:blipFill>
          <a:blip r:embed="rId4">
            <a:alphaModFix/>
          </a:blip>
          <a:stretch>
            <a:fillRect/>
          </a:stretch>
        </p:blipFill>
        <p:spPr>
          <a:xfrm>
            <a:off x="700122" y="390625"/>
            <a:ext cx="10809282" cy="2462085"/>
          </a:xfrm>
          <a:prstGeom prst="rect">
            <a:avLst/>
          </a:prstGeom>
          <a:noFill/>
          <a:ln>
            <a:noFill/>
          </a:ln>
        </p:spPr>
      </p:pic>
      <p:pic>
        <p:nvPicPr>
          <p:cNvPr id="17" name="Google Shape;17;p5" title="nairr-logo-only.png"/>
          <p:cNvPicPr preferRelativeResize="0"/>
          <p:nvPr/>
        </p:nvPicPr>
        <p:blipFill>
          <a:blip r:embed="rId5">
            <a:alphaModFix/>
          </a:blip>
          <a:stretch>
            <a:fillRect/>
          </a:stretch>
        </p:blipFill>
        <p:spPr>
          <a:xfrm>
            <a:off x="935359" y="1200722"/>
            <a:ext cx="10338772" cy="828407"/>
          </a:xfrm>
          <a:prstGeom prst="rect">
            <a:avLst/>
          </a:prstGeom>
          <a:noFill/>
          <a:ln>
            <a:noFill/>
          </a:ln>
        </p:spPr>
      </p:pic>
      <p:sp>
        <p:nvSpPr>
          <p:cNvPr id="18" name="Google Shape;18;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1000"/>
              </a:spcBef>
              <a:spcAft>
                <a:spcPts val="0"/>
              </a:spcAft>
              <a:buClr>
                <a:schemeClr val="dk1"/>
              </a:buClr>
              <a:buSzPts val="1800"/>
              <a:buChar char="•"/>
              <a:defRPr/>
            </a:lvl2pPr>
            <a:lvl3pPr lvl="2" algn="l">
              <a:lnSpc>
                <a:spcPct val="90000"/>
              </a:lnSpc>
              <a:spcBef>
                <a:spcPts val="1000"/>
              </a:spcBef>
              <a:spcAft>
                <a:spcPts val="0"/>
              </a:spcAft>
              <a:buClr>
                <a:schemeClr val="dk1"/>
              </a:buClr>
              <a:buSzPts val="1800"/>
              <a:buChar char="•"/>
              <a:defRPr/>
            </a:lvl3pPr>
            <a:lvl4pPr lvl="3" algn="l">
              <a:lnSpc>
                <a:spcPct val="90000"/>
              </a:lnSpc>
              <a:spcBef>
                <a:spcPts val="1000"/>
              </a:spcBef>
              <a:spcAft>
                <a:spcPts val="0"/>
              </a:spcAft>
              <a:buClr>
                <a:schemeClr val="dk1"/>
              </a:buClr>
              <a:buSzPts val="1800"/>
              <a:buChar char="•"/>
              <a:defRPr/>
            </a:lvl4pPr>
            <a:lvl5pPr lvl="4" algn="l">
              <a:lnSpc>
                <a:spcPct val="90000"/>
              </a:lnSpc>
              <a:spcBef>
                <a:spcPts val="1000"/>
              </a:spcBef>
              <a:spcAft>
                <a:spcPts val="0"/>
              </a:spcAft>
              <a:buClr>
                <a:schemeClr val="dk1"/>
              </a:buClr>
              <a:buSzPts val="1800"/>
              <a:buChar char="•"/>
              <a:defRPr/>
            </a:lvl5pPr>
            <a:lvl6pPr lvl="5" algn="l">
              <a:lnSpc>
                <a:spcPct val="90000"/>
              </a:lnSpc>
              <a:spcBef>
                <a:spcPts val="1000"/>
              </a:spcBef>
              <a:spcAft>
                <a:spcPts val="0"/>
              </a:spcAft>
              <a:buClr>
                <a:schemeClr val="dk1"/>
              </a:buClr>
              <a:buSzPts val="1800"/>
              <a:buChar char="•"/>
              <a:defRPr/>
            </a:lvl6pPr>
            <a:lvl7pPr lvl="6" algn="l">
              <a:lnSpc>
                <a:spcPct val="90000"/>
              </a:lnSpc>
              <a:spcBef>
                <a:spcPts val="1000"/>
              </a:spcBef>
              <a:spcAft>
                <a:spcPts val="0"/>
              </a:spcAft>
              <a:buClr>
                <a:schemeClr val="dk1"/>
              </a:buClr>
              <a:buSzPts val="1800"/>
              <a:buChar char="•"/>
              <a:defRPr/>
            </a:lvl7pPr>
            <a:lvl8pPr lvl="7" algn="l">
              <a:lnSpc>
                <a:spcPct val="90000"/>
              </a:lnSpc>
              <a:spcBef>
                <a:spcPts val="1000"/>
              </a:spcBef>
              <a:spcAft>
                <a:spcPts val="0"/>
              </a:spcAft>
              <a:buClr>
                <a:schemeClr val="dk1"/>
              </a:buClr>
              <a:buSzPts val="1800"/>
              <a:buChar char="•"/>
              <a:defRPr/>
            </a:lvl8pPr>
            <a:lvl9pPr lvl="8" algn="l">
              <a:lnSpc>
                <a:spcPct val="90000"/>
              </a:lnSpc>
              <a:spcBef>
                <a:spcPts val="1000"/>
              </a:spcBef>
              <a:spcAft>
                <a:spcPts val="1000"/>
              </a:spcAft>
              <a:buClr>
                <a:schemeClr val="dk1"/>
              </a:buClr>
              <a:buSzPts val="1800"/>
              <a:buChar char="•"/>
              <a:defRPr/>
            </a:lvl9pPr>
          </a:lstStyle>
          <a:p/>
        </p:txBody>
      </p:sp>
      <p:sp>
        <p:nvSpPr>
          <p:cNvPr id="19" name="Google Shape;19;p5"/>
          <p:cNvSpPr txBox="1"/>
          <p:nvPr>
            <p:ph type="ctrTitle"/>
          </p:nvPr>
        </p:nvSpPr>
        <p:spPr>
          <a:xfrm>
            <a:off x="1114304" y="3738207"/>
            <a:ext cx="9144000" cy="18590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6"/>
          <p:cNvSpPr txBox="1"/>
          <p:nvPr>
            <p:ph type="title"/>
          </p:nvPr>
        </p:nvSpPr>
        <p:spPr>
          <a:xfrm>
            <a:off x="415635" y="1172079"/>
            <a:ext cx="11355817" cy="75832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6"/>
          <p:cNvSpPr txBox="1"/>
          <p:nvPr>
            <p:ph idx="1" type="body"/>
          </p:nvPr>
        </p:nvSpPr>
        <p:spPr>
          <a:xfrm>
            <a:off x="415635" y="2133599"/>
            <a:ext cx="11355817" cy="405259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1000"/>
              </a:spcAft>
              <a:buClr>
                <a:schemeClr val="dk1"/>
              </a:buClr>
              <a:buSzPts val="1800"/>
              <a:buChar char="•"/>
              <a:defRPr/>
            </a:lvl9pPr>
          </a:lstStyle>
          <a:p/>
        </p:txBody>
      </p:sp>
      <p:sp>
        <p:nvSpPr>
          <p:cNvPr id="23" name="Google Shape;23;p6"/>
          <p:cNvSpPr txBox="1"/>
          <p:nvPr>
            <p:ph idx="12" type="sldNum"/>
          </p:nvPr>
        </p:nvSpPr>
        <p:spPr>
          <a:xfrm>
            <a:off x="9033166" y="63498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4" name="Google Shape;24;p6"/>
          <p:cNvPicPr preferRelativeResize="0"/>
          <p:nvPr/>
        </p:nvPicPr>
        <p:blipFill>
          <a:blip r:embed="rId2">
            <a:alphaModFix/>
          </a:blip>
          <a:stretch>
            <a:fillRect/>
          </a:stretch>
        </p:blipFill>
        <p:spPr>
          <a:xfrm>
            <a:off x="-2462" y="2"/>
            <a:ext cx="12192000" cy="968875"/>
          </a:xfrm>
          <a:prstGeom prst="rect">
            <a:avLst/>
          </a:prstGeom>
          <a:noFill/>
          <a:ln>
            <a:noFill/>
          </a:ln>
        </p:spPr>
      </p:pic>
      <p:pic>
        <p:nvPicPr>
          <p:cNvPr id="25" name="Google Shape;25;p6" title="nairr-bg-only.png"/>
          <p:cNvPicPr preferRelativeResize="0"/>
          <p:nvPr/>
        </p:nvPicPr>
        <p:blipFill>
          <a:blip r:embed="rId3">
            <a:alphaModFix/>
          </a:blip>
          <a:stretch>
            <a:fillRect/>
          </a:stretch>
        </p:blipFill>
        <p:spPr>
          <a:xfrm>
            <a:off x="0" y="18"/>
            <a:ext cx="7734899" cy="920040"/>
          </a:xfrm>
          <a:prstGeom prst="rect">
            <a:avLst/>
          </a:prstGeom>
          <a:noFill/>
          <a:ln>
            <a:noFill/>
          </a:ln>
        </p:spPr>
      </p:pic>
      <p:pic>
        <p:nvPicPr>
          <p:cNvPr id="26" name="Google Shape;26;p6" title="nairr-logo-only.png"/>
          <p:cNvPicPr preferRelativeResize="0"/>
          <p:nvPr/>
        </p:nvPicPr>
        <p:blipFill>
          <a:blip r:embed="rId4">
            <a:alphaModFix/>
          </a:blip>
          <a:stretch>
            <a:fillRect/>
          </a:stretch>
        </p:blipFill>
        <p:spPr>
          <a:xfrm>
            <a:off x="201633" y="180539"/>
            <a:ext cx="7404035" cy="54769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1000"/>
              </a:spcBef>
              <a:spcAft>
                <a:spcPts val="0"/>
              </a:spcAft>
              <a:buClr>
                <a:srgbClr val="757575"/>
              </a:buClr>
              <a:buSzPts val="2000"/>
              <a:buNone/>
              <a:defRPr sz="2000">
                <a:solidFill>
                  <a:srgbClr val="757575"/>
                </a:solidFill>
              </a:defRPr>
            </a:lvl2pPr>
            <a:lvl3pPr indent="-228600" lvl="2" marL="1371600" algn="l">
              <a:lnSpc>
                <a:spcPct val="90000"/>
              </a:lnSpc>
              <a:spcBef>
                <a:spcPts val="1000"/>
              </a:spcBef>
              <a:spcAft>
                <a:spcPts val="0"/>
              </a:spcAft>
              <a:buClr>
                <a:srgbClr val="757575"/>
              </a:buClr>
              <a:buSzPts val="1800"/>
              <a:buNone/>
              <a:defRPr sz="1800">
                <a:solidFill>
                  <a:srgbClr val="757575"/>
                </a:solidFill>
              </a:defRPr>
            </a:lvl3pPr>
            <a:lvl4pPr indent="-228600" lvl="3" marL="1828800" algn="l">
              <a:lnSpc>
                <a:spcPct val="90000"/>
              </a:lnSpc>
              <a:spcBef>
                <a:spcPts val="1000"/>
              </a:spcBef>
              <a:spcAft>
                <a:spcPts val="0"/>
              </a:spcAft>
              <a:buClr>
                <a:srgbClr val="757575"/>
              </a:buClr>
              <a:buSzPts val="1600"/>
              <a:buNone/>
              <a:defRPr sz="1600">
                <a:solidFill>
                  <a:srgbClr val="757575"/>
                </a:solidFill>
              </a:defRPr>
            </a:lvl4pPr>
            <a:lvl5pPr indent="-228600" lvl="4" marL="2286000" algn="l">
              <a:lnSpc>
                <a:spcPct val="90000"/>
              </a:lnSpc>
              <a:spcBef>
                <a:spcPts val="1000"/>
              </a:spcBef>
              <a:spcAft>
                <a:spcPts val="0"/>
              </a:spcAft>
              <a:buClr>
                <a:srgbClr val="757575"/>
              </a:buClr>
              <a:buSzPts val="1600"/>
              <a:buNone/>
              <a:defRPr sz="1600">
                <a:solidFill>
                  <a:srgbClr val="757575"/>
                </a:solidFill>
              </a:defRPr>
            </a:lvl5pPr>
            <a:lvl6pPr indent="-228600" lvl="5" marL="2743200" algn="l">
              <a:lnSpc>
                <a:spcPct val="90000"/>
              </a:lnSpc>
              <a:spcBef>
                <a:spcPts val="1000"/>
              </a:spcBef>
              <a:spcAft>
                <a:spcPts val="0"/>
              </a:spcAft>
              <a:buClr>
                <a:srgbClr val="757575"/>
              </a:buClr>
              <a:buSzPts val="1600"/>
              <a:buNone/>
              <a:defRPr sz="1600">
                <a:solidFill>
                  <a:srgbClr val="757575"/>
                </a:solidFill>
              </a:defRPr>
            </a:lvl6pPr>
            <a:lvl7pPr indent="-228600" lvl="6" marL="3200400" algn="l">
              <a:lnSpc>
                <a:spcPct val="90000"/>
              </a:lnSpc>
              <a:spcBef>
                <a:spcPts val="1000"/>
              </a:spcBef>
              <a:spcAft>
                <a:spcPts val="0"/>
              </a:spcAft>
              <a:buClr>
                <a:srgbClr val="757575"/>
              </a:buClr>
              <a:buSzPts val="1600"/>
              <a:buNone/>
              <a:defRPr sz="1600">
                <a:solidFill>
                  <a:srgbClr val="757575"/>
                </a:solidFill>
              </a:defRPr>
            </a:lvl7pPr>
            <a:lvl8pPr indent="-228600" lvl="7" marL="3657600" algn="l">
              <a:lnSpc>
                <a:spcPct val="90000"/>
              </a:lnSpc>
              <a:spcBef>
                <a:spcPts val="1000"/>
              </a:spcBef>
              <a:spcAft>
                <a:spcPts val="0"/>
              </a:spcAft>
              <a:buClr>
                <a:srgbClr val="757575"/>
              </a:buClr>
              <a:buSzPts val="1600"/>
              <a:buNone/>
              <a:defRPr sz="1600">
                <a:solidFill>
                  <a:srgbClr val="757575"/>
                </a:solidFill>
              </a:defRPr>
            </a:lvl8pPr>
            <a:lvl9pPr indent="-228600" lvl="8" marL="4114800" algn="l">
              <a:lnSpc>
                <a:spcPct val="90000"/>
              </a:lnSpc>
              <a:spcBef>
                <a:spcPts val="1000"/>
              </a:spcBef>
              <a:spcAft>
                <a:spcPts val="1000"/>
              </a:spcAft>
              <a:buClr>
                <a:srgbClr val="757575"/>
              </a:buClr>
              <a:buSzPts val="1600"/>
              <a:buNone/>
              <a:defRPr sz="1600">
                <a:solidFill>
                  <a:srgbClr val="757575"/>
                </a:solidFill>
              </a:defRPr>
            </a:lvl9pPr>
          </a:lstStyle>
          <a:p/>
        </p:txBody>
      </p:sp>
      <p:sp>
        <p:nvSpPr>
          <p:cNvPr id="30" name="Google Shape;30;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1000"/>
              </a:spcAft>
              <a:buClr>
                <a:schemeClr val="dk1"/>
              </a:buClr>
              <a:buSzPts val="1800"/>
              <a:buChar char="•"/>
              <a:defRPr/>
            </a:lvl9pPr>
          </a:lstStyle>
          <a:p/>
        </p:txBody>
      </p:sp>
      <p:sp>
        <p:nvSpPr>
          <p:cNvPr id="36" name="Google Shape;36;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1000"/>
              </a:spcAft>
              <a:buClr>
                <a:schemeClr val="dk1"/>
              </a:buClr>
              <a:buSzPts val="1800"/>
              <a:buChar char="•"/>
              <a:defRPr/>
            </a:lvl9pPr>
          </a:lstStyle>
          <a:p/>
        </p:txBody>
      </p:sp>
      <p:sp>
        <p:nvSpPr>
          <p:cNvPr id="37" name="Google Shape;37;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1000"/>
              </a:spcBef>
              <a:spcAft>
                <a:spcPts val="0"/>
              </a:spcAft>
              <a:buClr>
                <a:schemeClr val="dk1"/>
              </a:buClr>
              <a:buSzPts val="2000"/>
              <a:buNone/>
              <a:defRPr b="1" sz="2000"/>
            </a:lvl2pPr>
            <a:lvl3pPr indent="-228600" lvl="2" marL="1371600" algn="l">
              <a:lnSpc>
                <a:spcPct val="90000"/>
              </a:lnSpc>
              <a:spcBef>
                <a:spcPts val="1000"/>
              </a:spcBef>
              <a:spcAft>
                <a:spcPts val="0"/>
              </a:spcAft>
              <a:buClr>
                <a:schemeClr val="dk1"/>
              </a:buClr>
              <a:buSzPts val="1800"/>
              <a:buNone/>
              <a:defRPr b="1" sz="1800"/>
            </a:lvl3pPr>
            <a:lvl4pPr indent="-228600" lvl="3" marL="1828800" algn="l">
              <a:lnSpc>
                <a:spcPct val="90000"/>
              </a:lnSpc>
              <a:spcBef>
                <a:spcPts val="1000"/>
              </a:spcBef>
              <a:spcAft>
                <a:spcPts val="0"/>
              </a:spcAft>
              <a:buClr>
                <a:schemeClr val="dk1"/>
              </a:buClr>
              <a:buSzPts val="1600"/>
              <a:buNone/>
              <a:defRPr b="1" sz="1600"/>
            </a:lvl4pPr>
            <a:lvl5pPr indent="-228600" lvl="4" marL="2286000" algn="l">
              <a:lnSpc>
                <a:spcPct val="90000"/>
              </a:lnSpc>
              <a:spcBef>
                <a:spcPts val="1000"/>
              </a:spcBef>
              <a:spcAft>
                <a:spcPts val="0"/>
              </a:spcAft>
              <a:buClr>
                <a:schemeClr val="dk1"/>
              </a:buClr>
              <a:buSzPts val="1600"/>
              <a:buNone/>
              <a:defRPr b="1" sz="1600"/>
            </a:lvl5pPr>
            <a:lvl6pPr indent="-228600" lvl="5" marL="2743200" algn="l">
              <a:lnSpc>
                <a:spcPct val="90000"/>
              </a:lnSpc>
              <a:spcBef>
                <a:spcPts val="1000"/>
              </a:spcBef>
              <a:spcAft>
                <a:spcPts val="0"/>
              </a:spcAft>
              <a:buClr>
                <a:schemeClr val="dk1"/>
              </a:buClr>
              <a:buSzPts val="1600"/>
              <a:buNone/>
              <a:defRPr b="1" sz="1600"/>
            </a:lvl6pPr>
            <a:lvl7pPr indent="-228600" lvl="6" marL="3200400" algn="l">
              <a:lnSpc>
                <a:spcPct val="90000"/>
              </a:lnSpc>
              <a:spcBef>
                <a:spcPts val="1000"/>
              </a:spcBef>
              <a:spcAft>
                <a:spcPts val="0"/>
              </a:spcAft>
              <a:buClr>
                <a:schemeClr val="dk1"/>
              </a:buClr>
              <a:buSzPts val="1600"/>
              <a:buNone/>
              <a:defRPr b="1" sz="1600"/>
            </a:lvl7pPr>
            <a:lvl8pPr indent="-228600" lvl="7" marL="3657600" algn="l">
              <a:lnSpc>
                <a:spcPct val="90000"/>
              </a:lnSpc>
              <a:spcBef>
                <a:spcPts val="1000"/>
              </a:spcBef>
              <a:spcAft>
                <a:spcPts val="0"/>
              </a:spcAft>
              <a:buClr>
                <a:schemeClr val="dk1"/>
              </a:buClr>
              <a:buSzPts val="1600"/>
              <a:buNone/>
              <a:defRPr b="1" sz="1600"/>
            </a:lvl8pPr>
            <a:lvl9pPr indent="-228600" lvl="8" marL="4114800" algn="l">
              <a:lnSpc>
                <a:spcPct val="90000"/>
              </a:lnSpc>
              <a:spcBef>
                <a:spcPts val="1000"/>
              </a:spcBef>
              <a:spcAft>
                <a:spcPts val="1000"/>
              </a:spcAft>
              <a:buClr>
                <a:schemeClr val="dk1"/>
              </a:buClr>
              <a:buSzPts val="1600"/>
              <a:buNone/>
              <a:defRPr b="1" sz="1600"/>
            </a:lvl9pPr>
          </a:lstStyle>
          <a:p/>
        </p:txBody>
      </p:sp>
      <p:sp>
        <p:nvSpPr>
          <p:cNvPr id="43" name="Google Shape;43;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1000"/>
              </a:spcAft>
              <a:buClr>
                <a:schemeClr val="dk1"/>
              </a:buClr>
              <a:buSzPts val="1800"/>
              <a:buChar char="•"/>
              <a:defRPr/>
            </a:lvl9pPr>
          </a:lstStyle>
          <a:p/>
        </p:txBody>
      </p:sp>
      <p:sp>
        <p:nvSpPr>
          <p:cNvPr id="44" name="Google Shape;44;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1000"/>
              </a:spcBef>
              <a:spcAft>
                <a:spcPts val="0"/>
              </a:spcAft>
              <a:buClr>
                <a:schemeClr val="dk1"/>
              </a:buClr>
              <a:buSzPts val="2000"/>
              <a:buNone/>
              <a:defRPr b="1" sz="2000"/>
            </a:lvl2pPr>
            <a:lvl3pPr indent="-228600" lvl="2" marL="1371600" algn="l">
              <a:lnSpc>
                <a:spcPct val="90000"/>
              </a:lnSpc>
              <a:spcBef>
                <a:spcPts val="1000"/>
              </a:spcBef>
              <a:spcAft>
                <a:spcPts val="0"/>
              </a:spcAft>
              <a:buClr>
                <a:schemeClr val="dk1"/>
              </a:buClr>
              <a:buSzPts val="1800"/>
              <a:buNone/>
              <a:defRPr b="1" sz="1800"/>
            </a:lvl3pPr>
            <a:lvl4pPr indent="-228600" lvl="3" marL="1828800" algn="l">
              <a:lnSpc>
                <a:spcPct val="90000"/>
              </a:lnSpc>
              <a:spcBef>
                <a:spcPts val="1000"/>
              </a:spcBef>
              <a:spcAft>
                <a:spcPts val="0"/>
              </a:spcAft>
              <a:buClr>
                <a:schemeClr val="dk1"/>
              </a:buClr>
              <a:buSzPts val="1600"/>
              <a:buNone/>
              <a:defRPr b="1" sz="1600"/>
            </a:lvl4pPr>
            <a:lvl5pPr indent="-228600" lvl="4" marL="2286000" algn="l">
              <a:lnSpc>
                <a:spcPct val="90000"/>
              </a:lnSpc>
              <a:spcBef>
                <a:spcPts val="1000"/>
              </a:spcBef>
              <a:spcAft>
                <a:spcPts val="0"/>
              </a:spcAft>
              <a:buClr>
                <a:schemeClr val="dk1"/>
              </a:buClr>
              <a:buSzPts val="1600"/>
              <a:buNone/>
              <a:defRPr b="1" sz="1600"/>
            </a:lvl5pPr>
            <a:lvl6pPr indent="-228600" lvl="5" marL="2743200" algn="l">
              <a:lnSpc>
                <a:spcPct val="90000"/>
              </a:lnSpc>
              <a:spcBef>
                <a:spcPts val="1000"/>
              </a:spcBef>
              <a:spcAft>
                <a:spcPts val="0"/>
              </a:spcAft>
              <a:buClr>
                <a:schemeClr val="dk1"/>
              </a:buClr>
              <a:buSzPts val="1600"/>
              <a:buNone/>
              <a:defRPr b="1" sz="1600"/>
            </a:lvl6pPr>
            <a:lvl7pPr indent="-228600" lvl="6" marL="3200400" algn="l">
              <a:lnSpc>
                <a:spcPct val="90000"/>
              </a:lnSpc>
              <a:spcBef>
                <a:spcPts val="1000"/>
              </a:spcBef>
              <a:spcAft>
                <a:spcPts val="0"/>
              </a:spcAft>
              <a:buClr>
                <a:schemeClr val="dk1"/>
              </a:buClr>
              <a:buSzPts val="1600"/>
              <a:buNone/>
              <a:defRPr b="1" sz="1600"/>
            </a:lvl7pPr>
            <a:lvl8pPr indent="-228600" lvl="7" marL="3657600" algn="l">
              <a:lnSpc>
                <a:spcPct val="90000"/>
              </a:lnSpc>
              <a:spcBef>
                <a:spcPts val="1000"/>
              </a:spcBef>
              <a:spcAft>
                <a:spcPts val="0"/>
              </a:spcAft>
              <a:buClr>
                <a:schemeClr val="dk1"/>
              </a:buClr>
              <a:buSzPts val="1600"/>
              <a:buNone/>
              <a:defRPr b="1" sz="1600"/>
            </a:lvl8pPr>
            <a:lvl9pPr indent="-228600" lvl="8" marL="4114800" algn="l">
              <a:lnSpc>
                <a:spcPct val="90000"/>
              </a:lnSpc>
              <a:spcBef>
                <a:spcPts val="1000"/>
              </a:spcBef>
              <a:spcAft>
                <a:spcPts val="1000"/>
              </a:spcAft>
              <a:buClr>
                <a:schemeClr val="dk1"/>
              </a:buClr>
              <a:buSzPts val="1600"/>
              <a:buNone/>
              <a:defRPr b="1" sz="1600"/>
            </a:lvl9pPr>
          </a:lstStyle>
          <a:p/>
        </p:txBody>
      </p:sp>
      <p:sp>
        <p:nvSpPr>
          <p:cNvPr id="45" name="Google Shape;45;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1000"/>
              </a:spcAft>
              <a:buClr>
                <a:schemeClr val="dk1"/>
              </a:buClr>
              <a:buSzPts val="1800"/>
              <a:buChar char="•"/>
              <a:defRPr/>
            </a:lvl9pPr>
          </a:lstStyle>
          <a:p/>
        </p:txBody>
      </p:sp>
      <p:sp>
        <p:nvSpPr>
          <p:cNvPr id="46" name="Google Shape;46;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0"/>
          <p:cNvSpPr txBox="1"/>
          <p:nvPr>
            <p:ph type="title"/>
          </p:nvPr>
        </p:nvSpPr>
        <p:spPr>
          <a:xfrm>
            <a:off x="269239" y="1193800"/>
            <a:ext cx="11629535" cy="639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0"/>
          <p:cNvSpPr txBox="1"/>
          <p:nvPr>
            <p:ph idx="12" type="sldNum"/>
          </p:nvPr>
        </p:nvSpPr>
        <p:spPr>
          <a:xfrm>
            <a:off x="9305081"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2" name="Google Shape;52;p10" title="nairr-logo-only.png"/>
          <p:cNvPicPr preferRelativeResize="0"/>
          <p:nvPr/>
        </p:nvPicPr>
        <p:blipFill>
          <a:blip r:embed="rId2">
            <a:alphaModFix/>
          </a:blip>
          <a:stretch>
            <a:fillRect/>
          </a:stretch>
        </p:blipFill>
        <p:spPr>
          <a:xfrm>
            <a:off x="201633" y="180539"/>
            <a:ext cx="7404035" cy="547690"/>
          </a:xfrm>
          <a:prstGeom prst="rect">
            <a:avLst/>
          </a:prstGeom>
          <a:noFill/>
          <a:ln>
            <a:noFill/>
          </a:ln>
        </p:spPr>
      </p:pic>
      <p:pic>
        <p:nvPicPr>
          <p:cNvPr id="53" name="Google Shape;53;p10"/>
          <p:cNvPicPr preferRelativeResize="0"/>
          <p:nvPr/>
        </p:nvPicPr>
        <p:blipFill>
          <a:blip r:embed="rId3">
            <a:alphaModFix/>
          </a:blip>
          <a:stretch>
            <a:fillRect/>
          </a:stretch>
        </p:blipFill>
        <p:spPr>
          <a:xfrm>
            <a:off x="-12" y="2"/>
            <a:ext cx="12192000" cy="968875"/>
          </a:xfrm>
          <a:prstGeom prst="rect">
            <a:avLst/>
          </a:prstGeom>
          <a:noFill/>
          <a:ln>
            <a:noFill/>
          </a:ln>
        </p:spPr>
      </p:pic>
      <p:pic>
        <p:nvPicPr>
          <p:cNvPr id="54" name="Google Shape;54;p10" title="nairr-bg-only.png"/>
          <p:cNvPicPr preferRelativeResize="0"/>
          <p:nvPr/>
        </p:nvPicPr>
        <p:blipFill>
          <a:blip r:embed="rId4">
            <a:alphaModFix/>
          </a:blip>
          <a:stretch>
            <a:fillRect/>
          </a:stretch>
        </p:blipFill>
        <p:spPr>
          <a:xfrm>
            <a:off x="2450" y="18"/>
            <a:ext cx="7734899" cy="920040"/>
          </a:xfrm>
          <a:prstGeom prst="rect">
            <a:avLst/>
          </a:prstGeom>
          <a:noFill/>
          <a:ln>
            <a:noFill/>
          </a:ln>
        </p:spPr>
      </p:pic>
      <p:pic>
        <p:nvPicPr>
          <p:cNvPr id="55" name="Google Shape;55;p10" title="nairr-logo-only.png"/>
          <p:cNvPicPr preferRelativeResize="0"/>
          <p:nvPr/>
        </p:nvPicPr>
        <p:blipFill>
          <a:blip r:embed="rId2">
            <a:alphaModFix/>
          </a:blip>
          <a:stretch>
            <a:fillRect/>
          </a:stretch>
        </p:blipFill>
        <p:spPr>
          <a:xfrm>
            <a:off x="204083" y="180539"/>
            <a:ext cx="7404035" cy="54769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ection Slide">
  <p:cSld name="Main Section Slide">
    <p:bg>
      <p:bgPr>
        <a:solidFill>
          <a:schemeClr val="lt1"/>
        </a:solidFill>
      </p:bgPr>
    </p:bg>
    <p:spTree>
      <p:nvGrpSpPr>
        <p:cNvPr id="57" name="Shape 57"/>
        <p:cNvGrpSpPr/>
        <p:nvPr/>
      </p:nvGrpSpPr>
      <p:grpSpPr>
        <a:xfrm>
          <a:off x="0" y="0"/>
          <a:ext cx="0" cy="0"/>
          <a:chOff x="0" y="0"/>
          <a:chExt cx="0" cy="0"/>
        </a:xfrm>
      </p:grpSpPr>
      <p:sp>
        <p:nvSpPr>
          <p:cNvPr id="58" name="Google Shape;58;g33a589d1dd8_1_561"/>
          <p:cNvSpPr txBox="1"/>
          <p:nvPr>
            <p:ph type="title"/>
          </p:nvPr>
        </p:nvSpPr>
        <p:spPr>
          <a:xfrm>
            <a:off x="1276866" y="3684940"/>
            <a:ext cx="9457200" cy="1926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1A5B6E"/>
              </a:buClr>
              <a:buSzPts val="48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9" name="Google Shape;59;g33a589d1dd8_1_561"/>
          <p:cNvPicPr preferRelativeResize="0"/>
          <p:nvPr/>
        </p:nvPicPr>
        <p:blipFill>
          <a:blip r:embed="rId2">
            <a:alphaModFix/>
          </a:blip>
          <a:stretch>
            <a:fillRect/>
          </a:stretch>
        </p:blipFill>
        <p:spPr>
          <a:xfrm>
            <a:off x="700105" y="390625"/>
            <a:ext cx="10809282" cy="2462082"/>
          </a:xfrm>
          <a:prstGeom prst="rect">
            <a:avLst/>
          </a:prstGeom>
          <a:noFill/>
          <a:ln>
            <a:noFill/>
          </a:ln>
        </p:spPr>
      </p:pic>
      <p:pic>
        <p:nvPicPr>
          <p:cNvPr id="60" name="Google Shape;60;g33a589d1dd8_1_561" title="nairr-bg-only.png"/>
          <p:cNvPicPr preferRelativeResize="0"/>
          <p:nvPr/>
        </p:nvPicPr>
        <p:blipFill>
          <a:blip r:embed="rId3">
            <a:alphaModFix/>
          </a:blip>
          <a:stretch>
            <a:fillRect/>
          </a:stretch>
        </p:blipFill>
        <p:spPr>
          <a:xfrm>
            <a:off x="700122" y="390625"/>
            <a:ext cx="10809282" cy="2462085"/>
          </a:xfrm>
          <a:prstGeom prst="rect">
            <a:avLst/>
          </a:prstGeom>
          <a:noFill/>
          <a:ln>
            <a:noFill/>
          </a:ln>
        </p:spPr>
      </p:pic>
      <p:pic>
        <p:nvPicPr>
          <p:cNvPr id="61" name="Google Shape;61;g33a589d1dd8_1_561" title="nairr-logo-only.png"/>
          <p:cNvPicPr preferRelativeResize="0"/>
          <p:nvPr/>
        </p:nvPicPr>
        <p:blipFill>
          <a:blip r:embed="rId4">
            <a:alphaModFix/>
          </a:blip>
          <a:stretch>
            <a:fillRect/>
          </a:stretch>
        </p:blipFill>
        <p:spPr>
          <a:xfrm>
            <a:off x="935359" y="1200722"/>
            <a:ext cx="10338772" cy="8284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62" name="Shape 62"/>
        <p:cNvGrpSpPr/>
        <p:nvPr/>
      </p:nvGrpSpPr>
      <p:grpSpPr>
        <a:xfrm>
          <a:off x="0" y="0"/>
          <a:ext cx="0" cy="0"/>
          <a:chOff x="0" y="0"/>
          <a:chExt cx="0" cy="0"/>
        </a:xfrm>
      </p:grpSpPr>
      <p:sp>
        <p:nvSpPr>
          <p:cNvPr id="63" name="Google Shape;63;g33a589d1dd8_1_563"/>
          <p:cNvSpPr txBox="1"/>
          <p:nvPr>
            <p:ph type="title"/>
          </p:nvPr>
        </p:nvSpPr>
        <p:spPr>
          <a:xfrm>
            <a:off x="838200" y="365125"/>
            <a:ext cx="9548700" cy="646200"/>
          </a:xfrm>
          <a:prstGeom prst="rect">
            <a:avLst/>
          </a:prstGeom>
          <a:noFill/>
          <a:ln>
            <a:noFill/>
          </a:ln>
        </p:spPr>
        <p:txBody>
          <a:bodyPr anchorCtr="0" anchor="t" bIns="45700" lIns="91425" spcFirstLastPara="1" rIns="91425" wrap="square" tIns="45700">
            <a:spAutoFit/>
          </a:bodyPr>
          <a:lstStyle>
            <a:lvl1pPr lvl="0" algn="l">
              <a:lnSpc>
                <a:spcPct val="100000"/>
              </a:lnSpc>
              <a:spcBef>
                <a:spcPts val="0"/>
              </a:spcBef>
              <a:spcAft>
                <a:spcPts val="0"/>
              </a:spcAft>
              <a:buClr>
                <a:srgbClr val="3F3F3F"/>
              </a:buClr>
              <a:buSzPts val="3600"/>
              <a:buFont typeface="Roboto Black"/>
              <a:buNone/>
              <a:defRPr sz="3600">
                <a:solidFill>
                  <a:srgbClr val="3F3F3F"/>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g33a589d1dd8_1_56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65" name="Google Shape;65;g33a589d1dd8_1_563"/>
          <p:cNvSpPr txBox="1"/>
          <p:nvPr>
            <p:ph idx="12" type="sldNum"/>
          </p:nvPr>
        </p:nvSpPr>
        <p:spPr>
          <a:xfrm>
            <a:off x="11410950" y="6356350"/>
            <a:ext cx="4083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365CAA"/>
                </a:solidFill>
                <a:latin typeface="Roboto"/>
                <a:ea typeface="Roboto"/>
                <a:cs typeface="Roboto"/>
                <a:sym typeface="Roboto"/>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365CAA"/>
                </a:solidFill>
                <a:latin typeface="Roboto"/>
                <a:ea typeface="Roboto"/>
                <a:cs typeface="Roboto"/>
                <a:sym typeface="Roboto"/>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365CAA"/>
                </a:solidFill>
                <a:latin typeface="Roboto"/>
                <a:ea typeface="Roboto"/>
                <a:cs typeface="Roboto"/>
                <a:sym typeface="Roboto"/>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365CAA"/>
                </a:solidFill>
                <a:latin typeface="Roboto"/>
                <a:ea typeface="Roboto"/>
                <a:cs typeface="Roboto"/>
                <a:sym typeface="Roboto"/>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365CAA"/>
                </a:solidFill>
                <a:latin typeface="Roboto"/>
                <a:ea typeface="Roboto"/>
                <a:cs typeface="Roboto"/>
                <a:sym typeface="Roboto"/>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365CAA"/>
                </a:solidFill>
                <a:latin typeface="Roboto"/>
                <a:ea typeface="Roboto"/>
                <a:cs typeface="Roboto"/>
                <a:sym typeface="Roboto"/>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365CAA"/>
                </a:solidFill>
                <a:latin typeface="Roboto"/>
                <a:ea typeface="Roboto"/>
                <a:cs typeface="Roboto"/>
                <a:sym typeface="Roboto"/>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365CAA"/>
                </a:solidFill>
                <a:latin typeface="Roboto"/>
                <a:ea typeface="Roboto"/>
                <a:cs typeface="Roboto"/>
                <a:sym typeface="Roboto"/>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365CAA"/>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pic>
        <p:nvPicPr>
          <p:cNvPr id="66" name="Google Shape;66;g33a589d1dd8_1_563"/>
          <p:cNvPicPr preferRelativeResize="0"/>
          <p:nvPr/>
        </p:nvPicPr>
        <p:blipFill rotWithShape="1">
          <a:blip r:embed="rId2">
            <a:alphaModFix/>
          </a:blip>
          <a:srcRect b="0" l="0" r="0" t="0"/>
          <a:stretch/>
        </p:blipFill>
        <p:spPr>
          <a:xfrm>
            <a:off x="10718800" y="365125"/>
            <a:ext cx="635000" cy="531198"/>
          </a:xfrm>
          <a:prstGeom prst="rect">
            <a:avLst/>
          </a:prstGeom>
          <a:noFill/>
          <a:ln>
            <a:noFill/>
          </a:ln>
        </p:spPr>
      </p:pic>
      <p:pic>
        <p:nvPicPr>
          <p:cNvPr id="67" name="Google Shape;67;g33a589d1dd8_1_563"/>
          <p:cNvPicPr preferRelativeResize="0"/>
          <p:nvPr/>
        </p:nvPicPr>
        <p:blipFill rotWithShape="1">
          <a:blip r:embed="rId3">
            <a:alphaModFix/>
          </a:blip>
          <a:srcRect b="0" l="0" r="0" t="0"/>
          <a:stretch/>
        </p:blipFill>
        <p:spPr>
          <a:xfrm>
            <a:off x="334947" y="6061522"/>
            <a:ext cx="636603" cy="589653"/>
          </a:xfrm>
          <a:prstGeom prst="rect">
            <a:avLst/>
          </a:prstGeom>
          <a:noFill/>
          <a:ln>
            <a:noFill/>
          </a:ln>
        </p:spPr>
      </p:pic>
      <p:cxnSp>
        <p:nvCxnSpPr>
          <p:cNvPr id="68" name="Google Shape;68;g33a589d1dd8_1_563"/>
          <p:cNvCxnSpPr/>
          <p:nvPr/>
        </p:nvCxnSpPr>
        <p:spPr>
          <a:xfrm>
            <a:off x="1131348" y="6575994"/>
            <a:ext cx="10129500" cy="0"/>
          </a:xfrm>
          <a:prstGeom prst="straightConnector1">
            <a:avLst/>
          </a:prstGeom>
          <a:noFill/>
          <a:ln cap="flat" cmpd="sng" w="9525">
            <a:solidFill>
              <a:srgbClr val="D8D8D8"/>
            </a:solidFill>
            <a:prstDash val="solid"/>
            <a:miter lim="800000"/>
            <a:headEnd len="sm" w="sm" type="none"/>
            <a:tailEnd len="sm" w="sm" type="none"/>
          </a:ln>
        </p:spPr>
      </p:cxnSp>
      <p:sp>
        <p:nvSpPr>
          <p:cNvPr id="69" name="Google Shape;69;g33a589d1dd8_1_563"/>
          <p:cNvSpPr txBox="1"/>
          <p:nvPr>
            <p:ph idx="11" type="ftr"/>
          </p:nvPr>
        </p:nvSpPr>
        <p:spPr>
          <a:xfrm>
            <a:off x="5029200" y="6393431"/>
            <a:ext cx="2133600" cy="365100"/>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2D75B6"/>
              </a:buClr>
              <a:buSzPts val="1400"/>
              <a:buFont typeface="Calibri"/>
              <a:buNone/>
              <a:defRPr sz="1100">
                <a:solidFill>
                  <a:srgbClr val="2D75B6"/>
                </a:solidFill>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15000"/>
              </a:lnSpc>
              <a:spcBef>
                <a:spcPts val="10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42900" lvl="1" marL="914400" marR="0" rtl="0" algn="l">
              <a:lnSpc>
                <a:spcPct val="115000"/>
              </a:lnSpc>
              <a:spcBef>
                <a:spcPts val="10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42900" lvl="2" marL="1371600" marR="0" rtl="0" algn="l">
              <a:lnSpc>
                <a:spcPct val="115000"/>
              </a:lnSpc>
              <a:spcBef>
                <a:spcPts val="10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42900" lvl="3" marL="1828800" marR="0" rtl="0" algn="l">
              <a:lnSpc>
                <a:spcPct val="115000"/>
              </a:lnSpc>
              <a:spcBef>
                <a:spcPts val="10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15000"/>
              </a:lnSpc>
              <a:spcBef>
                <a:spcPts val="10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15000"/>
              </a:lnSpc>
              <a:spcBef>
                <a:spcPts val="10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15000"/>
              </a:lnSpc>
              <a:spcBef>
                <a:spcPts val="10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15000"/>
              </a:lnSpc>
              <a:spcBef>
                <a:spcPts val="10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15000"/>
              </a:lnSpc>
              <a:spcBef>
                <a:spcPts val="1000"/>
              </a:spcBef>
              <a:spcAft>
                <a:spcPts val="10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Calibri"/>
                <a:ea typeface="Calibri"/>
                <a:cs typeface="Calibri"/>
                <a:sym typeface="Calibri"/>
              </a:defRPr>
            </a:lvl1pPr>
            <a:lvl2pPr indent="0" lvl="1" marL="0" marR="0" rtl="0" algn="r">
              <a:spcBef>
                <a:spcPts val="0"/>
              </a:spcBef>
              <a:buNone/>
              <a:defRPr b="0" i="0" sz="1200" u="none" cap="none" strike="noStrike">
                <a:solidFill>
                  <a:srgbClr val="757575"/>
                </a:solidFill>
                <a:latin typeface="Calibri"/>
                <a:ea typeface="Calibri"/>
                <a:cs typeface="Calibri"/>
                <a:sym typeface="Calibri"/>
              </a:defRPr>
            </a:lvl2pPr>
            <a:lvl3pPr indent="0" lvl="2" marL="0" marR="0" rtl="0" algn="r">
              <a:spcBef>
                <a:spcPts val="0"/>
              </a:spcBef>
              <a:buNone/>
              <a:defRPr b="0" i="0" sz="1200" u="none" cap="none" strike="noStrike">
                <a:solidFill>
                  <a:srgbClr val="757575"/>
                </a:solidFill>
                <a:latin typeface="Calibri"/>
                <a:ea typeface="Calibri"/>
                <a:cs typeface="Calibri"/>
                <a:sym typeface="Calibri"/>
              </a:defRPr>
            </a:lvl3pPr>
            <a:lvl4pPr indent="0" lvl="3" marL="0" marR="0" rtl="0" algn="r">
              <a:spcBef>
                <a:spcPts val="0"/>
              </a:spcBef>
              <a:buNone/>
              <a:defRPr b="0" i="0" sz="1200" u="none" cap="none" strike="noStrike">
                <a:solidFill>
                  <a:srgbClr val="757575"/>
                </a:solidFill>
                <a:latin typeface="Calibri"/>
                <a:ea typeface="Calibri"/>
                <a:cs typeface="Calibri"/>
                <a:sym typeface="Calibri"/>
              </a:defRPr>
            </a:lvl4pPr>
            <a:lvl5pPr indent="0" lvl="4" marL="0" marR="0" rtl="0" algn="r">
              <a:spcBef>
                <a:spcPts val="0"/>
              </a:spcBef>
              <a:buNone/>
              <a:defRPr b="0" i="0" sz="1200" u="none" cap="none" strike="noStrike">
                <a:solidFill>
                  <a:srgbClr val="757575"/>
                </a:solidFill>
                <a:latin typeface="Calibri"/>
                <a:ea typeface="Calibri"/>
                <a:cs typeface="Calibri"/>
                <a:sym typeface="Calibri"/>
              </a:defRPr>
            </a:lvl5pPr>
            <a:lvl6pPr indent="0" lvl="5" marL="0" marR="0" rtl="0" algn="r">
              <a:spcBef>
                <a:spcPts val="0"/>
              </a:spcBef>
              <a:buNone/>
              <a:defRPr b="0" i="0" sz="1200" u="none" cap="none" strike="noStrike">
                <a:solidFill>
                  <a:srgbClr val="757575"/>
                </a:solidFill>
                <a:latin typeface="Calibri"/>
                <a:ea typeface="Calibri"/>
                <a:cs typeface="Calibri"/>
                <a:sym typeface="Calibri"/>
              </a:defRPr>
            </a:lvl6pPr>
            <a:lvl7pPr indent="0" lvl="6" marL="0" marR="0" rtl="0" algn="r">
              <a:spcBef>
                <a:spcPts val="0"/>
              </a:spcBef>
              <a:buNone/>
              <a:defRPr b="0" i="0" sz="1200" u="none" cap="none" strike="noStrike">
                <a:solidFill>
                  <a:srgbClr val="757575"/>
                </a:solidFill>
                <a:latin typeface="Calibri"/>
                <a:ea typeface="Calibri"/>
                <a:cs typeface="Calibri"/>
                <a:sym typeface="Calibri"/>
              </a:defRPr>
            </a:lvl7pPr>
            <a:lvl8pPr indent="0" lvl="7" marL="0" marR="0" rtl="0" algn="r">
              <a:spcBef>
                <a:spcPts val="0"/>
              </a:spcBef>
              <a:buNone/>
              <a:defRPr b="0" i="0" sz="1200" u="none" cap="none" strike="noStrike">
                <a:solidFill>
                  <a:srgbClr val="757575"/>
                </a:solidFill>
                <a:latin typeface="Calibri"/>
                <a:ea typeface="Calibri"/>
                <a:cs typeface="Calibri"/>
                <a:sym typeface="Calibri"/>
              </a:defRPr>
            </a:lvl8pPr>
            <a:lvl9pPr indent="0" lvl="8" marL="0" marR="0" rtl="0" algn="r">
              <a:spcBef>
                <a:spcPts val="0"/>
              </a:spcBef>
              <a:buNone/>
              <a:defRPr b="0" i="0" sz="1200" u="none" cap="none" strike="noStrike">
                <a:solidFill>
                  <a:srgbClr val="75757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hyperlink" Target="https://pegasus.access-ci.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pegasus.access-ci.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29.png"/><Relationship Id="rId6"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htcondor.org/experimental/ospool/byoc/" TargetMode="Externa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github.com/pegasus-isi/pegasus-glidei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pegasus.isi.edu" TargetMode="External"/><Relationship Id="rId4" Type="http://schemas.openxmlformats.org/officeDocument/2006/relationships/hyperlink" Target="https://pegasus.isi.edu/contact/" TargetMode="External"/><Relationship Id="rId5" Type="http://schemas.openxmlformats.org/officeDocument/2006/relationships/hyperlink" Target="https://pegasus.isi.edu/office-hou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7.png"/><Relationship Id="rId11" Type="http://schemas.openxmlformats.org/officeDocument/2006/relationships/image" Target="../media/image22.png"/><Relationship Id="rId10" Type="http://schemas.openxmlformats.org/officeDocument/2006/relationships/image" Target="../media/image20.png"/><Relationship Id="rId12" Type="http://schemas.openxmlformats.org/officeDocument/2006/relationships/image" Target="../media/image25.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14.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38.png"/><Relationship Id="rId8" Type="http://schemas.openxmlformats.org/officeDocument/2006/relationships/image" Target="../media/image3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31.png"/><Relationship Id="rId5"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
          <p:cNvSpPr txBox="1"/>
          <p:nvPr/>
        </p:nvSpPr>
        <p:spPr>
          <a:xfrm>
            <a:off x="1352000" y="4042950"/>
            <a:ext cx="67320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Workflows and AI</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Mats Rynge, USC Information Sciences Institute / NSF ACCESS</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April 3 / Track 1</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AI Workshop Denver, CO April 2-3,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33a589d1dd8_1_580"/>
          <p:cNvSpPr txBox="1"/>
          <p:nvPr>
            <p:ph type="title"/>
          </p:nvPr>
        </p:nvSpPr>
        <p:spPr>
          <a:xfrm>
            <a:off x="415635" y="1172079"/>
            <a:ext cx="11355900" cy="75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Tutorial: LLM - RAG</a:t>
            </a:r>
            <a:endParaRPr/>
          </a:p>
        </p:txBody>
      </p:sp>
      <p:sp>
        <p:nvSpPr>
          <p:cNvPr id="405" name="Google Shape;405;g33a589d1dd8_1_580"/>
          <p:cNvSpPr txBox="1"/>
          <p:nvPr>
            <p:ph idx="12" type="sldNum"/>
          </p:nvPr>
        </p:nvSpPr>
        <p:spPr>
          <a:xfrm>
            <a:off x="9033166" y="6349854"/>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06" name="Google Shape;406;g33a589d1dd8_1_580"/>
          <p:cNvPicPr preferRelativeResize="0"/>
          <p:nvPr/>
        </p:nvPicPr>
        <p:blipFill>
          <a:blip r:embed="rId3">
            <a:alphaModFix/>
          </a:blip>
          <a:stretch>
            <a:fillRect/>
          </a:stretch>
        </p:blipFill>
        <p:spPr>
          <a:xfrm>
            <a:off x="9351450" y="1172081"/>
            <a:ext cx="2743199" cy="1636126"/>
          </a:xfrm>
          <a:prstGeom prst="rect">
            <a:avLst/>
          </a:prstGeom>
          <a:noFill/>
          <a:ln>
            <a:noFill/>
          </a:ln>
        </p:spPr>
      </p:pic>
      <p:pic>
        <p:nvPicPr>
          <p:cNvPr id="407" name="Google Shape;407;g33a589d1dd8_1_580"/>
          <p:cNvPicPr preferRelativeResize="0"/>
          <p:nvPr/>
        </p:nvPicPr>
        <p:blipFill>
          <a:blip r:embed="rId4">
            <a:alphaModFix/>
          </a:blip>
          <a:stretch>
            <a:fillRect/>
          </a:stretch>
        </p:blipFill>
        <p:spPr>
          <a:xfrm>
            <a:off x="9951452" y="2732001"/>
            <a:ext cx="1543200" cy="1543200"/>
          </a:xfrm>
          <a:prstGeom prst="rect">
            <a:avLst/>
          </a:prstGeom>
          <a:noFill/>
          <a:ln>
            <a:noFill/>
          </a:ln>
        </p:spPr>
      </p:pic>
      <p:pic>
        <p:nvPicPr>
          <p:cNvPr id="408" name="Google Shape;408;g33a589d1dd8_1_580"/>
          <p:cNvPicPr preferRelativeResize="0"/>
          <p:nvPr/>
        </p:nvPicPr>
        <p:blipFill>
          <a:blip r:embed="rId5">
            <a:alphaModFix/>
          </a:blip>
          <a:stretch>
            <a:fillRect/>
          </a:stretch>
        </p:blipFill>
        <p:spPr>
          <a:xfrm>
            <a:off x="10001645" y="4351412"/>
            <a:ext cx="1442826" cy="1362674"/>
          </a:xfrm>
          <a:prstGeom prst="rect">
            <a:avLst/>
          </a:prstGeom>
          <a:noFill/>
          <a:ln>
            <a:noFill/>
          </a:ln>
        </p:spPr>
      </p:pic>
      <p:sp>
        <p:nvSpPr>
          <p:cNvPr id="409" name="Google Shape;409;g33a589d1dd8_1_580"/>
          <p:cNvSpPr txBox="1"/>
          <p:nvPr>
            <p:ph idx="1" type="body"/>
          </p:nvPr>
        </p:nvSpPr>
        <p:spPr>
          <a:xfrm>
            <a:off x="415628" y="2133600"/>
            <a:ext cx="8229000" cy="4052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Goal: Execute a set of LLMs, locally on NAIRR resources, and use RAG to augment the models and answer a set of predefined prompts.</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Container includes full LLM and toolchain (Mistral, LangChain, Chroma)</a:t>
            </a:r>
            <a:endParaRPr/>
          </a:p>
          <a:p>
            <a:pPr indent="0" lvl="0" marL="0" rtl="0" algn="l">
              <a:spcBef>
                <a:spcPts val="1000"/>
              </a:spcBef>
              <a:spcAft>
                <a:spcPts val="0"/>
              </a:spcAft>
              <a:buClr>
                <a:schemeClr val="dk1"/>
              </a:buClr>
              <a:buSzPts val="1100"/>
              <a:buFont typeface="Arial"/>
              <a:buNone/>
            </a:pPr>
            <a:r>
              <a:rPr lang="en-US"/>
              <a:t>Workflow Input: Public domain books (Project Gutenberg)</a:t>
            </a:r>
            <a:endParaRPr/>
          </a:p>
          <a:p>
            <a:pPr indent="0" lvl="0" marL="0" rtl="0" algn="l">
              <a:spcBef>
                <a:spcPts val="1000"/>
              </a:spcBef>
              <a:spcAft>
                <a:spcPts val="0"/>
              </a:spcAft>
              <a:buClr>
                <a:schemeClr val="dk1"/>
              </a:buClr>
              <a:buSzPts val="1100"/>
              <a:buFont typeface="Arial"/>
              <a:buNone/>
            </a:pPr>
            <a:r>
              <a:rPr lang="en-US"/>
              <a:t>Prompts:</a:t>
            </a:r>
            <a:endParaRPr/>
          </a:p>
          <a:p>
            <a:pPr indent="-342900" lvl="0" marL="457200" rtl="0" algn="l">
              <a:spcBef>
                <a:spcPts val="1000"/>
              </a:spcBef>
              <a:spcAft>
                <a:spcPts val="0"/>
              </a:spcAft>
              <a:buSzPts val="1800"/>
              <a:buChar char="•"/>
            </a:pPr>
            <a:r>
              <a:rPr lang="en-US"/>
              <a:t>Please provide a one paragraph summary of the book.</a:t>
            </a:r>
            <a:endParaRPr/>
          </a:p>
          <a:p>
            <a:pPr indent="-342900" lvl="0" marL="457200" rtl="0" algn="l">
              <a:spcBef>
                <a:spcPts val="0"/>
              </a:spcBef>
              <a:spcAft>
                <a:spcPts val="0"/>
              </a:spcAft>
              <a:buSzPts val="1800"/>
              <a:buChar char="•"/>
            </a:pPr>
            <a:r>
              <a:rPr lang="en-US"/>
              <a:t>Who is the protagonist in the book?</a:t>
            </a:r>
            <a:endParaRPr/>
          </a:p>
          <a:p>
            <a:pPr indent="-342900" lvl="0" marL="457200" rtl="0" algn="l">
              <a:spcBef>
                <a:spcPts val="0"/>
              </a:spcBef>
              <a:spcAft>
                <a:spcPts val="0"/>
              </a:spcAft>
              <a:buSzPts val="1800"/>
              <a:buChar char="•"/>
            </a:pPr>
            <a:r>
              <a:rPr lang="en-US"/>
              <a:t>Who is the antagonist in the book?</a:t>
            </a:r>
            <a:endParaRPr/>
          </a:p>
          <a:p>
            <a:pPr indent="-342900" lvl="0" marL="457200" rtl="0" algn="l">
              <a:spcBef>
                <a:spcPts val="0"/>
              </a:spcBef>
              <a:spcAft>
                <a:spcPts val="0"/>
              </a:spcAft>
              <a:buSzPts val="1800"/>
              <a:buChar char="•"/>
            </a:pPr>
            <a:r>
              <a:rPr lang="en-US"/>
              <a:t>What time period is the book set in?</a:t>
            </a:r>
            <a:endParaRPr/>
          </a:p>
          <a:p>
            <a:pPr indent="0" lvl="0" marL="0" rtl="0" algn="l">
              <a:spcBef>
                <a:spcPts val="1000"/>
              </a:spcBef>
              <a:spcAft>
                <a:spcPts val="1000"/>
              </a:spcAft>
              <a:buNone/>
            </a:pPr>
            <a:r>
              <a:rPr lang="en-US"/>
              <a:t>Can execute on GPUS from any of the capacity providers: TestPool, Cloud, HTCondor Annex, OSPool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3430bfe5a3f_1_33"/>
          <p:cNvSpPr txBox="1"/>
          <p:nvPr>
            <p:ph idx="12" type="sldNum"/>
          </p:nvPr>
        </p:nvSpPr>
        <p:spPr>
          <a:xfrm>
            <a:off x="9305081"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16" name="Google Shape;416;g3430bfe5a3f_1_33" title="ACCESS Pegasus _ NAIRR _ Jobflow.png"/>
          <p:cNvPicPr preferRelativeResize="0"/>
          <p:nvPr/>
        </p:nvPicPr>
        <p:blipFill>
          <a:blip r:embed="rId3">
            <a:alphaModFix/>
          </a:blip>
          <a:stretch>
            <a:fillRect/>
          </a:stretch>
        </p:blipFill>
        <p:spPr>
          <a:xfrm>
            <a:off x="1210588" y="1053600"/>
            <a:ext cx="9770824" cy="566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33a589d1dd8_1_251"/>
          <p:cNvSpPr txBox="1"/>
          <p:nvPr>
            <p:ph type="title"/>
          </p:nvPr>
        </p:nvSpPr>
        <p:spPr>
          <a:xfrm>
            <a:off x="415635" y="1172079"/>
            <a:ext cx="11355900" cy="75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Tutorial Setup</a:t>
            </a:r>
            <a:endParaRPr/>
          </a:p>
        </p:txBody>
      </p:sp>
      <p:sp>
        <p:nvSpPr>
          <p:cNvPr id="422" name="Google Shape;422;g33a589d1dd8_1_251"/>
          <p:cNvSpPr txBox="1"/>
          <p:nvPr>
            <p:ph idx="1" type="body"/>
          </p:nvPr>
        </p:nvSpPr>
        <p:spPr>
          <a:xfrm>
            <a:off x="415625" y="2133600"/>
            <a:ext cx="11355900" cy="3203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Set of Jupyter Notebooks, contains a mix of overview, pointers, workflows. Step through them one cell at the time, starting from the top.</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Log in to ACCESS Pegasus, and start a Jupyter Notebook.</a:t>
            </a:r>
            <a:endParaRPr/>
          </a:p>
          <a:p>
            <a:pPr indent="0" lvl="0" marL="0" rtl="0" algn="l">
              <a:spcBef>
                <a:spcPts val="1000"/>
              </a:spcBef>
              <a:spcAft>
                <a:spcPts val="0"/>
              </a:spcAft>
              <a:buNone/>
            </a:pPr>
            <a:r>
              <a:rPr lang="en-US"/>
              <a:t>Tutorials can be found in the </a:t>
            </a:r>
            <a:r>
              <a:rPr b="1" i="1" lang="en-US"/>
              <a:t>ACCESS-Pegasus-Examples</a:t>
            </a:r>
            <a:r>
              <a:rPr lang="en-US"/>
              <a:t> directory.</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Using your ACCESS account, verify that you can use a web browser to log into: </a:t>
            </a:r>
            <a:endParaRPr/>
          </a:p>
          <a:p>
            <a:pPr indent="0" lvl="0" marL="0" rtl="0" algn="l">
              <a:spcBef>
                <a:spcPts val="1000"/>
              </a:spcBef>
              <a:spcAft>
                <a:spcPts val="1000"/>
              </a:spcAft>
              <a:buNone/>
            </a:pPr>
            <a:r>
              <a:t/>
            </a:r>
            <a:endParaRPr/>
          </a:p>
        </p:txBody>
      </p:sp>
      <p:pic>
        <p:nvPicPr>
          <p:cNvPr id="423" name="Google Shape;423;g33a589d1dd8_1_251"/>
          <p:cNvPicPr preferRelativeResize="0"/>
          <p:nvPr/>
        </p:nvPicPr>
        <p:blipFill>
          <a:blip r:embed="rId3">
            <a:alphaModFix/>
          </a:blip>
          <a:stretch>
            <a:fillRect/>
          </a:stretch>
        </p:blipFill>
        <p:spPr>
          <a:xfrm>
            <a:off x="7073325" y="2669350"/>
            <a:ext cx="4511600" cy="1219075"/>
          </a:xfrm>
          <a:prstGeom prst="rect">
            <a:avLst/>
          </a:prstGeom>
          <a:noFill/>
          <a:ln>
            <a:noFill/>
          </a:ln>
        </p:spPr>
      </p:pic>
      <p:sp>
        <p:nvSpPr>
          <p:cNvPr id="424" name="Google Shape;424;g33a589d1dd8_1_251"/>
          <p:cNvSpPr txBox="1"/>
          <p:nvPr/>
        </p:nvSpPr>
        <p:spPr>
          <a:xfrm>
            <a:off x="1973100" y="5336700"/>
            <a:ext cx="8245800" cy="84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1000"/>
              </a:spcAft>
              <a:buNone/>
            </a:pPr>
            <a:r>
              <a:rPr lang="en-US" sz="4800" u="sng">
                <a:solidFill>
                  <a:schemeClr val="hlink"/>
                </a:solidFill>
                <a:latin typeface="Calibri"/>
                <a:ea typeface="Calibri"/>
                <a:cs typeface="Calibri"/>
                <a:sym typeface="Calibri"/>
                <a:hlinkClick r:id="rId4"/>
              </a:rPr>
              <a:t>https://pegasus.access-ci.org</a:t>
            </a:r>
            <a:r>
              <a:rPr lang="en-US" sz="4800">
                <a:solidFill>
                  <a:schemeClr val="dk1"/>
                </a:solidFill>
                <a:latin typeface="Calibri"/>
                <a:ea typeface="Calibri"/>
                <a:cs typeface="Calibri"/>
                <a:sym typeface="Calibri"/>
              </a:rPr>
              <a:t>  </a:t>
            </a:r>
            <a:endParaRPr sz="4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33a589d1dd8_1_266"/>
          <p:cNvSpPr txBox="1"/>
          <p:nvPr>
            <p:ph type="title"/>
          </p:nvPr>
        </p:nvSpPr>
        <p:spPr>
          <a:xfrm>
            <a:off x="1276866" y="3684940"/>
            <a:ext cx="9457200" cy="1926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Hands on: Running our first workflow</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u="sng">
                <a:solidFill>
                  <a:schemeClr val="hlink"/>
                </a:solidFill>
                <a:hlinkClick r:id="rId3"/>
              </a:rPr>
              <a:t>https://pegasus.access-ci.org</a:t>
            </a:r>
            <a:r>
              <a:rPr lang="en-US"/>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33a589d1dd8_1_270"/>
          <p:cNvSpPr/>
          <p:nvPr/>
        </p:nvSpPr>
        <p:spPr>
          <a:xfrm>
            <a:off x="647699" y="73559"/>
            <a:ext cx="4119600" cy="400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1A5B6E"/>
                </a:solidFill>
                <a:latin typeface="Roboto"/>
                <a:ea typeface="Roboto"/>
                <a:cs typeface="Roboto"/>
                <a:sym typeface="Roboto"/>
              </a:rPr>
              <a:t>Input Workflow Specification</a:t>
            </a:r>
            <a:endParaRPr b="1" i="0" sz="2400" u="none" cap="none" strike="noStrike">
              <a:solidFill>
                <a:srgbClr val="1A5B6E"/>
              </a:solidFill>
              <a:latin typeface="Roboto"/>
              <a:ea typeface="Roboto"/>
              <a:cs typeface="Roboto"/>
              <a:sym typeface="Roboto"/>
            </a:endParaRPr>
          </a:p>
        </p:txBody>
      </p:sp>
      <p:sp>
        <p:nvSpPr>
          <p:cNvPr id="435" name="Google Shape;435;g33a589d1dd8_1_270"/>
          <p:cNvSpPr/>
          <p:nvPr/>
        </p:nvSpPr>
        <p:spPr>
          <a:xfrm>
            <a:off x="9053391" y="73562"/>
            <a:ext cx="2642700" cy="4002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r>
              <a:rPr b="1" i="0" lang="en-US" sz="2000" u="none" cap="none" strike="noStrike">
                <a:solidFill>
                  <a:srgbClr val="1A5B6E"/>
                </a:solidFill>
                <a:latin typeface="Roboto"/>
                <a:ea typeface="Roboto"/>
                <a:cs typeface="Roboto"/>
                <a:sym typeface="Roboto"/>
              </a:rPr>
              <a:t>Output Workflow</a:t>
            </a:r>
            <a:endParaRPr b="0" i="0" sz="1400" u="none" cap="none" strike="noStrike">
              <a:solidFill>
                <a:srgbClr val="1A5B6E"/>
              </a:solidFill>
              <a:latin typeface="Arial"/>
              <a:ea typeface="Arial"/>
              <a:cs typeface="Arial"/>
              <a:sym typeface="Arial"/>
            </a:endParaRPr>
          </a:p>
        </p:txBody>
      </p:sp>
      <p:grpSp>
        <p:nvGrpSpPr>
          <p:cNvPr id="436" name="Google Shape;436;g33a589d1dd8_1_270"/>
          <p:cNvGrpSpPr/>
          <p:nvPr/>
        </p:nvGrpSpPr>
        <p:grpSpPr>
          <a:xfrm>
            <a:off x="1207601" y="2182493"/>
            <a:ext cx="2733261" cy="3276301"/>
            <a:chOff x="928409" y="2383826"/>
            <a:chExt cx="2733261" cy="3276301"/>
          </a:xfrm>
        </p:grpSpPr>
        <p:cxnSp>
          <p:nvCxnSpPr>
            <p:cNvPr id="437" name="Google Shape;437;g33a589d1dd8_1_270"/>
            <p:cNvCxnSpPr>
              <a:stCxn id="438" idx="3"/>
              <a:endCxn id="439" idx="0"/>
            </p:cNvCxnSpPr>
            <p:nvPr/>
          </p:nvCxnSpPr>
          <p:spPr>
            <a:xfrm flipH="1">
              <a:off x="1118920" y="2709030"/>
              <a:ext cx="10485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440" name="Google Shape;440;g33a589d1dd8_1_270"/>
            <p:cNvCxnSpPr>
              <a:stCxn id="438" idx="3"/>
              <a:endCxn id="441" idx="0"/>
            </p:cNvCxnSpPr>
            <p:nvPr/>
          </p:nvCxnSpPr>
          <p:spPr>
            <a:xfrm flipH="1">
              <a:off x="1903120" y="2709030"/>
              <a:ext cx="2643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442" name="Google Shape;442;g33a589d1dd8_1_270"/>
            <p:cNvCxnSpPr>
              <a:stCxn id="438" idx="5"/>
              <a:endCxn id="443" idx="0"/>
            </p:cNvCxnSpPr>
            <p:nvPr/>
          </p:nvCxnSpPr>
          <p:spPr>
            <a:xfrm>
              <a:off x="2436828" y="2709030"/>
              <a:ext cx="2502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444" name="Google Shape;444;g33a589d1dd8_1_270"/>
            <p:cNvCxnSpPr>
              <a:stCxn id="438" idx="5"/>
              <a:endCxn id="445" idx="0"/>
            </p:cNvCxnSpPr>
            <p:nvPr/>
          </p:nvCxnSpPr>
          <p:spPr>
            <a:xfrm>
              <a:off x="2436828" y="2709030"/>
              <a:ext cx="10344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446" name="Google Shape;446;g33a589d1dd8_1_270"/>
            <p:cNvCxnSpPr>
              <a:stCxn id="441" idx="4"/>
              <a:endCxn id="447" idx="1"/>
            </p:cNvCxnSpPr>
            <p:nvPr/>
          </p:nvCxnSpPr>
          <p:spPr>
            <a:xfrm>
              <a:off x="1902996" y="3801096"/>
              <a:ext cx="2643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448" name="Google Shape;448;g33a589d1dd8_1_270"/>
            <p:cNvCxnSpPr>
              <a:stCxn id="439" idx="4"/>
              <a:endCxn id="447" idx="1"/>
            </p:cNvCxnSpPr>
            <p:nvPr/>
          </p:nvCxnSpPr>
          <p:spPr>
            <a:xfrm>
              <a:off x="1118909" y="3801096"/>
              <a:ext cx="10485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449" name="Google Shape;449;g33a589d1dd8_1_270"/>
            <p:cNvCxnSpPr>
              <a:stCxn id="443" idx="4"/>
              <a:endCxn id="447" idx="7"/>
            </p:cNvCxnSpPr>
            <p:nvPr/>
          </p:nvCxnSpPr>
          <p:spPr>
            <a:xfrm flipH="1">
              <a:off x="2436883" y="3801096"/>
              <a:ext cx="2502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450" name="Google Shape;450;g33a589d1dd8_1_270"/>
            <p:cNvCxnSpPr>
              <a:stCxn id="445" idx="4"/>
              <a:endCxn id="447" idx="7"/>
            </p:cNvCxnSpPr>
            <p:nvPr/>
          </p:nvCxnSpPr>
          <p:spPr>
            <a:xfrm flipH="1">
              <a:off x="2436770" y="3801096"/>
              <a:ext cx="10344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451" name="Google Shape;451;g33a589d1dd8_1_270"/>
            <p:cNvCxnSpPr>
              <a:stCxn id="447" idx="4"/>
              <a:endCxn id="452" idx="0"/>
            </p:cNvCxnSpPr>
            <p:nvPr/>
          </p:nvCxnSpPr>
          <p:spPr>
            <a:xfrm>
              <a:off x="2302124" y="4851579"/>
              <a:ext cx="0" cy="427500"/>
            </a:xfrm>
            <a:prstGeom prst="straightConnector1">
              <a:avLst/>
            </a:prstGeom>
            <a:noFill/>
            <a:ln cap="flat" cmpd="sng" w="19050">
              <a:solidFill>
                <a:srgbClr val="2D75B6">
                  <a:alpha val="80000"/>
                </a:srgbClr>
              </a:solidFill>
              <a:prstDash val="solid"/>
              <a:miter lim="800000"/>
              <a:headEnd len="sm" w="sm" type="none"/>
              <a:tailEnd len="med" w="med" type="stealth"/>
            </a:ln>
          </p:spPr>
        </p:cxnSp>
        <p:sp>
          <p:nvSpPr>
            <p:cNvPr id="453" name="Google Shape;453;g33a589d1dd8_1_270"/>
            <p:cNvSpPr/>
            <p:nvPr/>
          </p:nvSpPr>
          <p:spPr>
            <a:xfrm>
              <a:off x="2148308" y="2419547"/>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54" name="Google Shape;454;g33a589d1dd8_1_270"/>
            <p:cNvSpPr/>
            <p:nvPr/>
          </p:nvSpPr>
          <p:spPr>
            <a:xfrm>
              <a:off x="965092"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55" name="Google Shape;455;g33a589d1dd8_1_270"/>
            <p:cNvSpPr/>
            <p:nvPr/>
          </p:nvSpPr>
          <p:spPr>
            <a:xfrm>
              <a:off x="1749179"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56" name="Google Shape;456;g33a589d1dd8_1_270"/>
            <p:cNvSpPr/>
            <p:nvPr/>
          </p:nvSpPr>
          <p:spPr>
            <a:xfrm>
              <a:off x="2533266"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57" name="Google Shape;457;g33a589d1dd8_1_270"/>
            <p:cNvSpPr/>
            <p:nvPr/>
          </p:nvSpPr>
          <p:spPr>
            <a:xfrm>
              <a:off x="3317353"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58" name="Google Shape;458;g33a589d1dd8_1_270"/>
            <p:cNvSpPr/>
            <p:nvPr/>
          </p:nvSpPr>
          <p:spPr>
            <a:xfrm>
              <a:off x="2148308" y="4507262"/>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59" name="Google Shape;459;g33a589d1dd8_1_270"/>
            <p:cNvSpPr/>
            <p:nvPr/>
          </p:nvSpPr>
          <p:spPr>
            <a:xfrm>
              <a:off x="2148308" y="5315811"/>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38" name="Google Shape;438;g33a589d1dd8_1_270"/>
            <p:cNvSpPr/>
            <p:nvPr/>
          </p:nvSpPr>
          <p:spPr>
            <a:xfrm>
              <a:off x="2111624" y="238382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39" name="Google Shape;439;g33a589d1dd8_1_270"/>
            <p:cNvSpPr/>
            <p:nvPr/>
          </p:nvSpPr>
          <p:spPr>
            <a:xfrm>
              <a:off x="928409"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41" name="Google Shape;441;g33a589d1dd8_1_270"/>
            <p:cNvSpPr/>
            <p:nvPr/>
          </p:nvSpPr>
          <p:spPr>
            <a:xfrm>
              <a:off x="1712496"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43" name="Google Shape;443;g33a589d1dd8_1_270"/>
            <p:cNvSpPr/>
            <p:nvPr/>
          </p:nvSpPr>
          <p:spPr>
            <a:xfrm>
              <a:off x="2496583"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45" name="Google Shape;445;g33a589d1dd8_1_270"/>
            <p:cNvSpPr/>
            <p:nvPr/>
          </p:nvSpPr>
          <p:spPr>
            <a:xfrm>
              <a:off x="3280670"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47" name="Google Shape;447;g33a589d1dd8_1_270"/>
            <p:cNvSpPr/>
            <p:nvPr/>
          </p:nvSpPr>
          <p:spPr>
            <a:xfrm>
              <a:off x="2111624" y="4470579"/>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52" name="Google Shape;452;g33a589d1dd8_1_270"/>
            <p:cNvSpPr/>
            <p:nvPr/>
          </p:nvSpPr>
          <p:spPr>
            <a:xfrm>
              <a:off x="2111624" y="5279127"/>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sp>
        <p:nvSpPr>
          <p:cNvPr id="460" name="Google Shape;460;g33a589d1dd8_1_270"/>
          <p:cNvSpPr/>
          <p:nvPr/>
        </p:nvSpPr>
        <p:spPr>
          <a:xfrm>
            <a:off x="647700" y="708208"/>
            <a:ext cx="4343400" cy="3498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74CA21"/>
                </a:solidFill>
                <a:latin typeface="Roboto"/>
                <a:ea typeface="Roboto"/>
                <a:cs typeface="Roboto"/>
                <a:sym typeface="Roboto"/>
              </a:rPr>
              <a:t>Portable Description</a:t>
            </a:r>
            <a:endParaRPr b="0" i="0" sz="1400" u="none" cap="none" strike="noStrike">
              <a:solidFill>
                <a:srgbClr val="000000"/>
              </a:solidFill>
              <a:latin typeface="Arial"/>
              <a:ea typeface="Arial"/>
              <a:cs typeface="Arial"/>
              <a:sym typeface="Arial"/>
            </a:endParaRPr>
          </a:p>
        </p:txBody>
      </p:sp>
      <p:sp>
        <p:nvSpPr>
          <p:cNvPr id="461" name="Google Shape;461;g33a589d1dd8_1_270"/>
          <p:cNvSpPr/>
          <p:nvPr/>
        </p:nvSpPr>
        <p:spPr>
          <a:xfrm>
            <a:off x="647700" y="1002066"/>
            <a:ext cx="4343400" cy="2880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F7F7F"/>
                </a:solidFill>
                <a:latin typeface="Roboto"/>
                <a:ea typeface="Roboto"/>
                <a:cs typeface="Roboto"/>
                <a:sym typeface="Roboto"/>
              </a:rPr>
              <a:t>Users do not worry about low level execution details</a:t>
            </a:r>
            <a:endParaRPr b="0" i="0" sz="1400" u="none" cap="none" strike="noStrike">
              <a:solidFill>
                <a:srgbClr val="000000"/>
              </a:solidFill>
              <a:latin typeface="Arial"/>
              <a:ea typeface="Arial"/>
              <a:cs typeface="Arial"/>
              <a:sym typeface="Arial"/>
            </a:endParaRPr>
          </a:p>
        </p:txBody>
      </p:sp>
      <p:grpSp>
        <p:nvGrpSpPr>
          <p:cNvPr id="462" name="Google Shape;462;g33a589d1dd8_1_270"/>
          <p:cNvGrpSpPr/>
          <p:nvPr/>
        </p:nvGrpSpPr>
        <p:grpSpPr>
          <a:xfrm>
            <a:off x="1650480" y="2854140"/>
            <a:ext cx="225002" cy="225002"/>
            <a:chOff x="1360030" y="3045613"/>
            <a:chExt cx="247500" cy="247500"/>
          </a:xfrm>
        </p:grpSpPr>
        <p:sp>
          <p:nvSpPr>
            <p:cNvPr id="463" name="Google Shape;463;g33a589d1dd8_1_270"/>
            <p:cNvSpPr/>
            <p:nvPr/>
          </p:nvSpPr>
          <p:spPr>
            <a:xfrm>
              <a:off x="1360030" y="3045613"/>
              <a:ext cx="247500" cy="247500"/>
            </a:xfrm>
            <a:prstGeom prst="ellipse">
              <a:avLst/>
            </a:prstGeom>
            <a:solidFill>
              <a:schemeClr val="lt1"/>
            </a:solidFill>
            <a:ln cap="flat" cmpd="sng" w="9525">
              <a:solidFill>
                <a:srgbClr val="2D75B6">
                  <a:alpha val="800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64" name="Google Shape;464;g33a589d1dd8_1_270"/>
            <p:cNvSpPr/>
            <p:nvPr/>
          </p:nvSpPr>
          <p:spPr>
            <a:xfrm>
              <a:off x="1432295" y="3099181"/>
              <a:ext cx="102834" cy="140229"/>
            </a:xfrm>
            <a:custGeom>
              <a:rect b="b" l="l" r="r" t="t"/>
              <a:pathLst>
                <a:path extrusionOk="0" h="722" w="529">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465" name="Google Shape;465;g33a589d1dd8_1_270"/>
          <p:cNvGrpSpPr/>
          <p:nvPr/>
        </p:nvGrpSpPr>
        <p:grpSpPr>
          <a:xfrm>
            <a:off x="2221525" y="2730457"/>
            <a:ext cx="225002" cy="225002"/>
            <a:chOff x="1931069" y="2921931"/>
            <a:chExt cx="247500" cy="247500"/>
          </a:xfrm>
        </p:grpSpPr>
        <p:sp>
          <p:nvSpPr>
            <p:cNvPr id="466" name="Google Shape;466;g33a589d1dd8_1_270"/>
            <p:cNvSpPr/>
            <p:nvPr/>
          </p:nvSpPr>
          <p:spPr>
            <a:xfrm>
              <a:off x="1931069" y="2921931"/>
              <a:ext cx="247500" cy="247500"/>
            </a:xfrm>
            <a:prstGeom prst="ellipse">
              <a:avLst/>
            </a:prstGeom>
            <a:solidFill>
              <a:schemeClr val="lt1"/>
            </a:solidFill>
            <a:ln cap="flat" cmpd="sng" w="9525">
              <a:solidFill>
                <a:srgbClr val="2D75B6">
                  <a:alpha val="800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67" name="Google Shape;467;g33a589d1dd8_1_270"/>
            <p:cNvSpPr/>
            <p:nvPr/>
          </p:nvSpPr>
          <p:spPr>
            <a:xfrm>
              <a:off x="2003334" y="2975499"/>
              <a:ext cx="102834" cy="140229"/>
            </a:xfrm>
            <a:custGeom>
              <a:rect b="b" l="l" r="r" t="t"/>
              <a:pathLst>
                <a:path extrusionOk="0" h="722" w="529">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468" name="Google Shape;468;g33a589d1dd8_1_270"/>
          <p:cNvGrpSpPr/>
          <p:nvPr/>
        </p:nvGrpSpPr>
        <p:grpSpPr>
          <a:xfrm>
            <a:off x="2703206" y="2730457"/>
            <a:ext cx="225002" cy="225002"/>
            <a:chOff x="2412745" y="2921931"/>
            <a:chExt cx="247500" cy="247500"/>
          </a:xfrm>
        </p:grpSpPr>
        <p:sp>
          <p:nvSpPr>
            <p:cNvPr id="469" name="Google Shape;469;g33a589d1dd8_1_270"/>
            <p:cNvSpPr/>
            <p:nvPr/>
          </p:nvSpPr>
          <p:spPr>
            <a:xfrm>
              <a:off x="2412745" y="2921931"/>
              <a:ext cx="247500" cy="247500"/>
            </a:xfrm>
            <a:prstGeom prst="ellipse">
              <a:avLst/>
            </a:prstGeom>
            <a:solidFill>
              <a:schemeClr val="lt1"/>
            </a:solidFill>
            <a:ln cap="flat" cmpd="sng" w="9525">
              <a:solidFill>
                <a:srgbClr val="2D75B6">
                  <a:alpha val="800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70" name="Google Shape;470;g33a589d1dd8_1_270"/>
            <p:cNvSpPr/>
            <p:nvPr/>
          </p:nvSpPr>
          <p:spPr>
            <a:xfrm>
              <a:off x="2485010" y="2975499"/>
              <a:ext cx="102834" cy="140229"/>
            </a:xfrm>
            <a:custGeom>
              <a:rect b="b" l="l" r="r" t="t"/>
              <a:pathLst>
                <a:path extrusionOk="0" h="722" w="529">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471" name="Google Shape;471;g33a589d1dd8_1_270"/>
          <p:cNvGrpSpPr/>
          <p:nvPr/>
        </p:nvGrpSpPr>
        <p:grpSpPr>
          <a:xfrm>
            <a:off x="3274252" y="2854140"/>
            <a:ext cx="225002" cy="225002"/>
            <a:chOff x="2983784" y="3045613"/>
            <a:chExt cx="247500" cy="247500"/>
          </a:xfrm>
        </p:grpSpPr>
        <p:sp>
          <p:nvSpPr>
            <p:cNvPr id="472" name="Google Shape;472;g33a589d1dd8_1_270"/>
            <p:cNvSpPr/>
            <p:nvPr/>
          </p:nvSpPr>
          <p:spPr>
            <a:xfrm>
              <a:off x="2983784" y="3045613"/>
              <a:ext cx="247500" cy="247500"/>
            </a:xfrm>
            <a:prstGeom prst="ellipse">
              <a:avLst/>
            </a:prstGeom>
            <a:solidFill>
              <a:schemeClr val="lt1"/>
            </a:solidFill>
            <a:ln cap="flat" cmpd="sng" w="9525">
              <a:solidFill>
                <a:srgbClr val="2D75B6">
                  <a:alpha val="800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73" name="Google Shape;473;g33a589d1dd8_1_270"/>
            <p:cNvSpPr/>
            <p:nvPr/>
          </p:nvSpPr>
          <p:spPr>
            <a:xfrm>
              <a:off x="3056049" y="3099181"/>
              <a:ext cx="102834" cy="140229"/>
            </a:xfrm>
            <a:custGeom>
              <a:rect b="b" l="l" r="r" t="t"/>
              <a:pathLst>
                <a:path extrusionOk="0" h="722" w="529">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474" name="Google Shape;474;g33a589d1dd8_1_270"/>
          <p:cNvGrpSpPr/>
          <p:nvPr/>
        </p:nvGrpSpPr>
        <p:grpSpPr>
          <a:xfrm>
            <a:off x="1599063" y="3683665"/>
            <a:ext cx="225002" cy="225002"/>
            <a:chOff x="1308613" y="3875129"/>
            <a:chExt cx="247500" cy="247500"/>
          </a:xfrm>
        </p:grpSpPr>
        <p:sp>
          <p:nvSpPr>
            <p:cNvPr id="475" name="Google Shape;475;g33a589d1dd8_1_270"/>
            <p:cNvSpPr/>
            <p:nvPr/>
          </p:nvSpPr>
          <p:spPr>
            <a:xfrm>
              <a:off x="1308613" y="3875129"/>
              <a:ext cx="247500" cy="247500"/>
            </a:xfrm>
            <a:prstGeom prst="ellipse">
              <a:avLst/>
            </a:prstGeom>
            <a:solidFill>
              <a:schemeClr val="lt1"/>
            </a:solidFill>
            <a:ln cap="flat" cmpd="sng" w="9525">
              <a:solidFill>
                <a:srgbClr val="2D75B6">
                  <a:alpha val="800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76" name="Google Shape;476;g33a589d1dd8_1_270"/>
            <p:cNvSpPr/>
            <p:nvPr/>
          </p:nvSpPr>
          <p:spPr>
            <a:xfrm>
              <a:off x="1380878" y="3928697"/>
              <a:ext cx="102834" cy="140229"/>
            </a:xfrm>
            <a:custGeom>
              <a:rect b="b" l="l" r="r" t="t"/>
              <a:pathLst>
                <a:path extrusionOk="0" h="722" w="529">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477" name="Google Shape;477;g33a589d1dd8_1_270"/>
          <p:cNvGrpSpPr/>
          <p:nvPr/>
        </p:nvGrpSpPr>
        <p:grpSpPr>
          <a:xfrm>
            <a:off x="2148145" y="3753780"/>
            <a:ext cx="225002" cy="225002"/>
            <a:chOff x="1857689" y="3945243"/>
            <a:chExt cx="247500" cy="247500"/>
          </a:xfrm>
        </p:grpSpPr>
        <p:sp>
          <p:nvSpPr>
            <p:cNvPr id="478" name="Google Shape;478;g33a589d1dd8_1_270"/>
            <p:cNvSpPr/>
            <p:nvPr/>
          </p:nvSpPr>
          <p:spPr>
            <a:xfrm>
              <a:off x="1857689" y="3945243"/>
              <a:ext cx="247500" cy="247500"/>
            </a:xfrm>
            <a:prstGeom prst="ellipse">
              <a:avLst/>
            </a:prstGeom>
            <a:solidFill>
              <a:schemeClr val="lt1"/>
            </a:solidFill>
            <a:ln cap="flat" cmpd="sng" w="9525">
              <a:solidFill>
                <a:srgbClr val="2D75B6">
                  <a:alpha val="800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79" name="Google Shape;479;g33a589d1dd8_1_270"/>
            <p:cNvSpPr/>
            <p:nvPr/>
          </p:nvSpPr>
          <p:spPr>
            <a:xfrm>
              <a:off x="1929954" y="3998811"/>
              <a:ext cx="102834" cy="140229"/>
            </a:xfrm>
            <a:custGeom>
              <a:rect b="b" l="l" r="r" t="t"/>
              <a:pathLst>
                <a:path extrusionOk="0" h="722" w="529">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480" name="Google Shape;480;g33a589d1dd8_1_270"/>
          <p:cNvGrpSpPr/>
          <p:nvPr/>
        </p:nvGrpSpPr>
        <p:grpSpPr>
          <a:xfrm>
            <a:off x="2775472" y="3753780"/>
            <a:ext cx="225002" cy="225002"/>
            <a:chOff x="2485010" y="3945243"/>
            <a:chExt cx="247500" cy="247500"/>
          </a:xfrm>
        </p:grpSpPr>
        <p:sp>
          <p:nvSpPr>
            <p:cNvPr id="481" name="Google Shape;481;g33a589d1dd8_1_270"/>
            <p:cNvSpPr/>
            <p:nvPr/>
          </p:nvSpPr>
          <p:spPr>
            <a:xfrm>
              <a:off x="2485010" y="3945243"/>
              <a:ext cx="247500" cy="247500"/>
            </a:xfrm>
            <a:prstGeom prst="ellipse">
              <a:avLst/>
            </a:prstGeom>
            <a:solidFill>
              <a:schemeClr val="lt1"/>
            </a:solidFill>
            <a:ln cap="flat" cmpd="sng" w="9525">
              <a:solidFill>
                <a:srgbClr val="2D75B6">
                  <a:alpha val="800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82" name="Google Shape;482;g33a589d1dd8_1_270"/>
            <p:cNvSpPr/>
            <p:nvPr/>
          </p:nvSpPr>
          <p:spPr>
            <a:xfrm>
              <a:off x="2557275" y="3998811"/>
              <a:ext cx="102834" cy="140229"/>
            </a:xfrm>
            <a:custGeom>
              <a:rect b="b" l="l" r="r" t="t"/>
              <a:pathLst>
                <a:path extrusionOk="0" h="722" w="529">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483" name="Google Shape;483;g33a589d1dd8_1_270"/>
          <p:cNvGrpSpPr/>
          <p:nvPr/>
        </p:nvGrpSpPr>
        <p:grpSpPr>
          <a:xfrm>
            <a:off x="3323774" y="3683665"/>
            <a:ext cx="225002" cy="225002"/>
            <a:chOff x="3033306" y="3875129"/>
            <a:chExt cx="247500" cy="247500"/>
          </a:xfrm>
        </p:grpSpPr>
        <p:sp>
          <p:nvSpPr>
            <p:cNvPr id="484" name="Google Shape;484;g33a589d1dd8_1_270"/>
            <p:cNvSpPr/>
            <p:nvPr/>
          </p:nvSpPr>
          <p:spPr>
            <a:xfrm>
              <a:off x="3033306" y="3875129"/>
              <a:ext cx="247500" cy="247500"/>
            </a:xfrm>
            <a:prstGeom prst="ellipse">
              <a:avLst/>
            </a:prstGeom>
            <a:solidFill>
              <a:schemeClr val="lt1"/>
            </a:solidFill>
            <a:ln cap="flat" cmpd="sng" w="9525">
              <a:solidFill>
                <a:srgbClr val="2D75B6">
                  <a:alpha val="800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85" name="Google Shape;485;g33a589d1dd8_1_270"/>
            <p:cNvSpPr/>
            <p:nvPr/>
          </p:nvSpPr>
          <p:spPr>
            <a:xfrm>
              <a:off x="3105571" y="3928697"/>
              <a:ext cx="102834" cy="140229"/>
            </a:xfrm>
            <a:custGeom>
              <a:rect b="b" l="l" r="r" t="t"/>
              <a:pathLst>
                <a:path extrusionOk="0" h="722" w="529">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486" name="Google Shape;486;g33a589d1dd8_1_270"/>
          <p:cNvGrpSpPr/>
          <p:nvPr/>
        </p:nvGrpSpPr>
        <p:grpSpPr>
          <a:xfrm>
            <a:off x="2461808" y="4712486"/>
            <a:ext cx="225002" cy="225002"/>
            <a:chOff x="2171349" y="4903939"/>
            <a:chExt cx="247500" cy="247500"/>
          </a:xfrm>
        </p:grpSpPr>
        <p:sp>
          <p:nvSpPr>
            <p:cNvPr id="487" name="Google Shape;487;g33a589d1dd8_1_270"/>
            <p:cNvSpPr/>
            <p:nvPr/>
          </p:nvSpPr>
          <p:spPr>
            <a:xfrm>
              <a:off x="2171349" y="4903939"/>
              <a:ext cx="247500" cy="247500"/>
            </a:xfrm>
            <a:prstGeom prst="ellipse">
              <a:avLst/>
            </a:prstGeom>
            <a:solidFill>
              <a:schemeClr val="lt1"/>
            </a:solidFill>
            <a:ln cap="flat" cmpd="sng" w="9525">
              <a:solidFill>
                <a:srgbClr val="2D75B6">
                  <a:alpha val="800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88" name="Google Shape;488;g33a589d1dd8_1_270"/>
            <p:cNvSpPr/>
            <p:nvPr/>
          </p:nvSpPr>
          <p:spPr>
            <a:xfrm>
              <a:off x="2243614" y="4957507"/>
              <a:ext cx="102834" cy="140229"/>
            </a:xfrm>
            <a:custGeom>
              <a:rect b="b" l="l" r="r" t="t"/>
              <a:pathLst>
                <a:path extrusionOk="0" h="722" w="529">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489" name="Google Shape;489;g33a589d1dd8_1_270"/>
          <p:cNvGrpSpPr/>
          <p:nvPr/>
        </p:nvGrpSpPr>
        <p:grpSpPr>
          <a:xfrm>
            <a:off x="2461808" y="5516992"/>
            <a:ext cx="225002" cy="225002"/>
            <a:chOff x="2171349" y="5708437"/>
            <a:chExt cx="247500" cy="247500"/>
          </a:xfrm>
        </p:grpSpPr>
        <p:sp>
          <p:nvSpPr>
            <p:cNvPr id="490" name="Google Shape;490;g33a589d1dd8_1_270"/>
            <p:cNvSpPr/>
            <p:nvPr/>
          </p:nvSpPr>
          <p:spPr>
            <a:xfrm>
              <a:off x="2171349" y="5708437"/>
              <a:ext cx="247500" cy="247500"/>
            </a:xfrm>
            <a:prstGeom prst="ellipse">
              <a:avLst/>
            </a:prstGeom>
            <a:solidFill>
              <a:schemeClr val="lt1"/>
            </a:solidFill>
            <a:ln cap="flat" cmpd="sng" w="9525">
              <a:solidFill>
                <a:srgbClr val="2D75B6">
                  <a:alpha val="800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91" name="Google Shape;491;g33a589d1dd8_1_270"/>
            <p:cNvSpPr/>
            <p:nvPr/>
          </p:nvSpPr>
          <p:spPr>
            <a:xfrm>
              <a:off x="2243614" y="5762005"/>
              <a:ext cx="102834" cy="140229"/>
            </a:xfrm>
            <a:custGeom>
              <a:rect b="b" l="l" r="r" t="t"/>
              <a:pathLst>
                <a:path extrusionOk="0" h="722" w="529">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492" name="Google Shape;492;g33a589d1dd8_1_270"/>
          <p:cNvGrpSpPr/>
          <p:nvPr/>
        </p:nvGrpSpPr>
        <p:grpSpPr>
          <a:xfrm>
            <a:off x="2468894" y="1887594"/>
            <a:ext cx="225002" cy="225002"/>
            <a:chOff x="2412745" y="2921931"/>
            <a:chExt cx="247500" cy="247500"/>
          </a:xfrm>
        </p:grpSpPr>
        <p:sp>
          <p:nvSpPr>
            <p:cNvPr id="493" name="Google Shape;493;g33a589d1dd8_1_270"/>
            <p:cNvSpPr/>
            <p:nvPr/>
          </p:nvSpPr>
          <p:spPr>
            <a:xfrm>
              <a:off x="2412745" y="2921931"/>
              <a:ext cx="247500" cy="247500"/>
            </a:xfrm>
            <a:prstGeom prst="ellipse">
              <a:avLst/>
            </a:prstGeom>
            <a:solidFill>
              <a:schemeClr val="lt1"/>
            </a:solidFill>
            <a:ln cap="flat" cmpd="sng" w="9525">
              <a:solidFill>
                <a:srgbClr val="2D75B6">
                  <a:alpha val="8000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94" name="Google Shape;494;g33a589d1dd8_1_270"/>
            <p:cNvSpPr/>
            <p:nvPr/>
          </p:nvSpPr>
          <p:spPr>
            <a:xfrm>
              <a:off x="2485010" y="2975499"/>
              <a:ext cx="102834" cy="140229"/>
            </a:xfrm>
            <a:custGeom>
              <a:rect b="b" l="l" r="r" t="t"/>
              <a:pathLst>
                <a:path extrusionOk="0" h="722" w="529">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74CA2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sp>
        <p:nvSpPr>
          <p:cNvPr id="495" name="Google Shape;495;g33a589d1dd8_1_270"/>
          <p:cNvSpPr/>
          <p:nvPr/>
        </p:nvSpPr>
        <p:spPr>
          <a:xfrm>
            <a:off x="3138219" y="2194238"/>
            <a:ext cx="2183700" cy="2574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74CA21"/>
                </a:solidFill>
                <a:latin typeface="Roboto"/>
                <a:ea typeface="Roboto"/>
                <a:cs typeface="Roboto"/>
                <a:sym typeface="Roboto"/>
              </a:rPr>
              <a:t>Logical Filename (LFN)</a:t>
            </a:r>
            <a:endParaRPr b="0" i="0" sz="1400" u="none" cap="none" strike="noStrike">
              <a:solidFill>
                <a:srgbClr val="000000"/>
              </a:solidFill>
              <a:latin typeface="Arial"/>
              <a:ea typeface="Arial"/>
              <a:cs typeface="Arial"/>
              <a:sym typeface="Arial"/>
            </a:endParaRPr>
          </a:p>
        </p:txBody>
      </p:sp>
      <p:sp>
        <p:nvSpPr>
          <p:cNvPr id="496" name="Google Shape;496;g33a589d1dd8_1_270"/>
          <p:cNvSpPr/>
          <p:nvPr/>
        </p:nvSpPr>
        <p:spPr>
          <a:xfrm>
            <a:off x="3138219" y="2426223"/>
            <a:ext cx="2183700" cy="2265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7F7F7F"/>
                </a:solidFill>
                <a:latin typeface="Roboto"/>
                <a:ea typeface="Roboto"/>
                <a:cs typeface="Roboto"/>
                <a:sym typeface="Roboto"/>
              </a:rPr>
              <a:t>platform independent (abstraction)</a:t>
            </a:r>
            <a:endParaRPr b="0" i="0" sz="1400" u="none" cap="none" strike="noStrike">
              <a:solidFill>
                <a:srgbClr val="000000"/>
              </a:solidFill>
              <a:latin typeface="Arial"/>
              <a:ea typeface="Arial"/>
              <a:cs typeface="Arial"/>
              <a:sym typeface="Arial"/>
            </a:endParaRPr>
          </a:p>
        </p:txBody>
      </p:sp>
      <p:pic>
        <p:nvPicPr>
          <p:cNvPr descr="http://www.marketingfortravelexperts.com/wp-content/uploads/2014/05/black-right-arrow.png" id="497" name="Google Shape;497;g33a589d1dd8_1_270"/>
          <p:cNvPicPr preferRelativeResize="0"/>
          <p:nvPr/>
        </p:nvPicPr>
        <p:blipFill rotWithShape="1">
          <a:blip r:embed="rId3">
            <a:alphaModFix amt="70000"/>
          </a:blip>
          <a:srcRect b="0" l="0" r="0" t="0"/>
          <a:stretch/>
        </p:blipFill>
        <p:spPr>
          <a:xfrm flipH="1" rot="751763">
            <a:off x="2829571" y="1975333"/>
            <a:ext cx="462674" cy="142676"/>
          </a:xfrm>
          <a:prstGeom prst="rect">
            <a:avLst/>
          </a:prstGeom>
          <a:noFill/>
          <a:ln>
            <a:noFill/>
          </a:ln>
        </p:spPr>
      </p:pic>
      <p:sp>
        <p:nvSpPr>
          <p:cNvPr id="498" name="Google Shape;498;g33a589d1dd8_1_270"/>
          <p:cNvSpPr/>
          <p:nvPr/>
        </p:nvSpPr>
        <p:spPr>
          <a:xfrm>
            <a:off x="3597634" y="3934593"/>
            <a:ext cx="1705200" cy="2574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2D75B6"/>
                </a:solidFill>
                <a:latin typeface="Roboto"/>
                <a:ea typeface="Roboto"/>
                <a:cs typeface="Roboto"/>
                <a:sym typeface="Roboto"/>
              </a:rPr>
              <a:t>Transformation</a:t>
            </a:r>
            <a:endParaRPr b="0" i="0" sz="1400" u="none" cap="none" strike="noStrike">
              <a:solidFill>
                <a:srgbClr val="000000"/>
              </a:solidFill>
              <a:latin typeface="Arial"/>
              <a:ea typeface="Arial"/>
              <a:cs typeface="Arial"/>
              <a:sym typeface="Arial"/>
            </a:endParaRPr>
          </a:p>
        </p:txBody>
      </p:sp>
      <p:sp>
        <p:nvSpPr>
          <p:cNvPr id="499" name="Google Shape;499;g33a589d1dd8_1_270"/>
          <p:cNvSpPr/>
          <p:nvPr/>
        </p:nvSpPr>
        <p:spPr>
          <a:xfrm>
            <a:off x="3597634" y="4166578"/>
            <a:ext cx="1705200" cy="3804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7F7F7F"/>
                </a:solidFill>
                <a:latin typeface="Roboto"/>
                <a:ea typeface="Roboto"/>
                <a:cs typeface="Roboto"/>
                <a:sym typeface="Roboto"/>
              </a:rPr>
              <a:t>Executables (or programs)</a:t>
            </a:r>
            <a:br>
              <a:rPr b="0" i="0" lang="en-US" sz="1000" u="none" cap="none" strike="noStrike">
                <a:solidFill>
                  <a:srgbClr val="7F7F7F"/>
                </a:solidFill>
                <a:latin typeface="Roboto"/>
                <a:ea typeface="Roboto"/>
                <a:cs typeface="Roboto"/>
                <a:sym typeface="Roboto"/>
              </a:rPr>
            </a:br>
            <a:r>
              <a:rPr b="0" i="0" lang="en-US" sz="1000" u="none" cap="none" strike="noStrike">
                <a:solidFill>
                  <a:srgbClr val="7F7F7F"/>
                </a:solidFill>
                <a:latin typeface="Roboto"/>
                <a:ea typeface="Roboto"/>
                <a:cs typeface="Roboto"/>
                <a:sym typeface="Roboto"/>
              </a:rPr>
              <a:t>platform independent</a:t>
            </a:r>
            <a:endParaRPr b="0" i="0" sz="1400" u="none" cap="none" strike="noStrike">
              <a:solidFill>
                <a:srgbClr val="000000"/>
              </a:solidFill>
              <a:latin typeface="Arial"/>
              <a:ea typeface="Arial"/>
              <a:cs typeface="Arial"/>
              <a:sym typeface="Arial"/>
            </a:endParaRPr>
          </a:p>
        </p:txBody>
      </p:sp>
      <p:pic>
        <p:nvPicPr>
          <p:cNvPr descr="http://www.marketingfortravelexperts.com/wp-content/uploads/2014/05/black-right-arrow.png" id="500" name="Google Shape;500;g33a589d1dd8_1_270"/>
          <p:cNvPicPr preferRelativeResize="0"/>
          <p:nvPr/>
        </p:nvPicPr>
        <p:blipFill rotWithShape="1">
          <a:blip r:embed="rId4">
            <a:alphaModFix amt="70000"/>
          </a:blip>
          <a:srcRect b="0" l="0" r="0" t="0"/>
          <a:stretch/>
        </p:blipFill>
        <p:spPr>
          <a:xfrm flipH="1" rot="1800001">
            <a:off x="3979880" y="3601133"/>
            <a:ext cx="484496" cy="166727"/>
          </a:xfrm>
          <a:prstGeom prst="rect">
            <a:avLst/>
          </a:prstGeom>
          <a:noFill/>
          <a:ln>
            <a:noFill/>
          </a:ln>
        </p:spPr>
      </p:pic>
      <p:sp>
        <p:nvSpPr>
          <p:cNvPr id="501" name="Google Shape;501;g33a589d1dd8_1_270"/>
          <p:cNvSpPr/>
          <p:nvPr/>
        </p:nvSpPr>
        <p:spPr>
          <a:xfrm rot="-5400000">
            <a:off x="-626435" y="3292752"/>
            <a:ext cx="2862300" cy="318900"/>
          </a:xfrm>
          <a:prstGeom prst="rect">
            <a:avLst/>
          </a:prstGeom>
          <a:noFill/>
          <a:ln>
            <a:noFill/>
          </a:ln>
        </p:spPr>
        <p:txBody>
          <a:bodyPr anchorCtr="0" anchor="t" bIns="36000" lIns="72000" spcFirstLastPara="1" rIns="72000" wrap="square" tIns="360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74CA21"/>
                </a:solidFill>
                <a:latin typeface="Roboto"/>
                <a:ea typeface="Roboto"/>
                <a:cs typeface="Roboto"/>
                <a:sym typeface="Roboto"/>
              </a:rPr>
              <a:t>ABSTRACT WORKFLOW</a:t>
            </a:r>
            <a:endParaRPr b="0" i="0" sz="1400" u="none" cap="none" strike="noStrike">
              <a:solidFill>
                <a:srgbClr val="000000"/>
              </a:solidFill>
              <a:latin typeface="Arial"/>
              <a:ea typeface="Arial"/>
              <a:cs typeface="Arial"/>
              <a:sym typeface="Arial"/>
            </a:endParaRPr>
          </a:p>
        </p:txBody>
      </p:sp>
      <p:cxnSp>
        <p:nvCxnSpPr>
          <p:cNvPr id="502" name="Google Shape;502;g33a589d1dd8_1_270"/>
          <p:cNvCxnSpPr>
            <a:stCxn id="503" idx="3"/>
            <a:endCxn id="504" idx="0"/>
          </p:cNvCxnSpPr>
          <p:nvPr/>
        </p:nvCxnSpPr>
        <p:spPr>
          <a:xfrm flipH="1">
            <a:off x="8496517" y="1892103"/>
            <a:ext cx="1048500" cy="5247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505" name="Google Shape;505;g33a589d1dd8_1_270"/>
          <p:cNvCxnSpPr>
            <a:stCxn id="503" idx="3"/>
            <a:endCxn id="506" idx="0"/>
          </p:cNvCxnSpPr>
          <p:nvPr/>
        </p:nvCxnSpPr>
        <p:spPr>
          <a:xfrm flipH="1">
            <a:off x="9280717" y="1892103"/>
            <a:ext cx="264300" cy="5247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507" name="Google Shape;507;g33a589d1dd8_1_270"/>
          <p:cNvCxnSpPr>
            <a:stCxn id="503" idx="5"/>
            <a:endCxn id="508" idx="0"/>
          </p:cNvCxnSpPr>
          <p:nvPr/>
        </p:nvCxnSpPr>
        <p:spPr>
          <a:xfrm>
            <a:off x="9814425" y="1892103"/>
            <a:ext cx="250200" cy="5247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509" name="Google Shape;509;g33a589d1dd8_1_270"/>
          <p:cNvCxnSpPr>
            <a:stCxn id="503" idx="5"/>
            <a:endCxn id="510" idx="0"/>
          </p:cNvCxnSpPr>
          <p:nvPr/>
        </p:nvCxnSpPr>
        <p:spPr>
          <a:xfrm>
            <a:off x="9814425" y="1892103"/>
            <a:ext cx="1034400" cy="5247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511" name="Google Shape;511;g33a589d1dd8_1_270"/>
          <p:cNvCxnSpPr>
            <a:stCxn id="506" idx="4"/>
            <a:endCxn id="512" idx="1"/>
          </p:cNvCxnSpPr>
          <p:nvPr/>
        </p:nvCxnSpPr>
        <p:spPr>
          <a:xfrm>
            <a:off x="9280593" y="2797805"/>
            <a:ext cx="264300" cy="5802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513" name="Google Shape;513;g33a589d1dd8_1_270"/>
          <p:cNvCxnSpPr>
            <a:stCxn id="504" idx="4"/>
            <a:endCxn id="512" idx="1"/>
          </p:cNvCxnSpPr>
          <p:nvPr/>
        </p:nvCxnSpPr>
        <p:spPr>
          <a:xfrm>
            <a:off x="8496506" y="2797805"/>
            <a:ext cx="1048500" cy="5802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514" name="Google Shape;514;g33a589d1dd8_1_270"/>
          <p:cNvCxnSpPr>
            <a:stCxn id="508" idx="4"/>
            <a:endCxn id="512" idx="7"/>
          </p:cNvCxnSpPr>
          <p:nvPr/>
        </p:nvCxnSpPr>
        <p:spPr>
          <a:xfrm flipH="1">
            <a:off x="9814480" y="2797805"/>
            <a:ext cx="250200" cy="5802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515" name="Google Shape;515;g33a589d1dd8_1_270"/>
          <p:cNvCxnSpPr>
            <a:stCxn id="510" idx="4"/>
            <a:endCxn id="512" idx="7"/>
          </p:cNvCxnSpPr>
          <p:nvPr/>
        </p:nvCxnSpPr>
        <p:spPr>
          <a:xfrm flipH="1">
            <a:off x="9814367" y="2797805"/>
            <a:ext cx="1034400" cy="5802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516" name="Google Shape;516;g33a589d1dd8_1_270"/>
          <p:cNvCxnSpPr>
            <a:stCxn id="512" idx="4"/>
            <a:endCxn id="517" idx="0"/>
          </p:cNvCxnSpPr>
          <p:nvPr/>
        </p:nvCxnSpPr>
        <p:spPr>
          <a:xfrm>
            <a:off x="9679721" y="3703165"/>
            <a:ext cx="0" cy="307800"/>
          </a:xfrm>
          <a:prstGeom prst="straightConnector1">
            <a:avLst/>
          </a:prstGeom>
          <a:noFill/>
          <a:ln cap="flat" cmpd="sng" w="19050">
            <a:solidFill>
              <a:srgbClr val="2D75B6">
                <a:alpha val="80000"/>
              </a:srgbClr>
            </a:solidFill>
            <a:prstDash val="solid"/>
            <a:miter lim="800000"/>
            <a:headEnd len="sm" w="sm" type="none"/>
            <a:tailEnd len="med" w="med" type="stealth"/>
          </a:ln>
        </p:spPr>
      </p:cxnSp>
      <p:sp>
        <p:nvSpPr>
          <p:cNvPr id="518" name="Google Shape;518;g33a589d1dd8_1_270"/>
          <p:cNvSpPr/>
          <p:nvPr/>
        </p:nvSpPr>
        <p:spPr>
          <a:xfrm>
            <a:off x="9525905" y="160262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19" name="Google Shape;519;g33a589d1dd8_1_270"/>
          <p:cNvSpPr/>
          <p:nvPr/>
        </p:nvSpPr>
        <p:spPr>
          <a:xfrm>
            <a:off x="8342689" y="2453489"/>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20" name="Google Shape;520;g33a589d1dd8_1_270"/>
          <p:cNvSpPr/>
          <p:nvPr/>
        </p:nvSpPr>
        <p:spPr>
          <a:xfrm>
            <a:off x="9126776" y="2453489"/>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21" name="Google Shape;521;g33a589d1dd8_1_270"/>
          <p:cNvSpPr/>
          <p:nvPr/>
        </p:nvSpPr>
        <p:spPr>
          <a:xfrm>
            <a:off x="9910863" y="2453489"/>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22" name="Google Shape;522;g33a589d1dd8_1_270"/>
          <p:cNvSpPr/>
          <p:nvPr/>
        </p:nvSpPr>
        <p:spPr>
          <a:xfrm>
            <a:off x="10694950" y="2453489"/>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23" name="Google Shape;523;g33a589d1dd8_1_270"/>
          <p:cNvSpPr/>
          <p:nvPr/>
        </p:nvSpPr>
        <p:spPr>
          <a:xfrm>
            <a:off x="9525905" y="3358848"/>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24" name="Google Shape;524;g33a589d1dd8_1_270"/>
          <p:cNvSpPr/>
          <p:nvPr/>
        </p:nvSpPr>
        <p:spPr>
          <a:xfrm>
            <a:off x="9525905" y="4697939"/>
            <a:ext cx="307500" cy="307500"/>
          </a:xfrm>
          <a:prstGeom prst="ellipse">
            <a:avLst/>
          </a:prstGeom>
          <a:solidFill>
            <a:srgbClr val="E1EF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3" name="Google Shape;503;g33a589d1dd8_1_270"/>
          <p:cNvSpPr/>
          <p:nvPr/>
        </p:nvSpPr>
        <p:spPr>
          <a:xfrm>
            <a:off x="9489221" y="1566899"/>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4" name="Google Shape;504;g33a589d1dd8_1_270"/>
          <p:cNvSpPr/>
          <p:nvPr/>
        </p:nvSpPr>
        <p:spPr>
          <a:xfrm>
            <a:off x="8306006" y="2416805"/>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6" name="Google Shape;506;g33a589d1dd8_1_270"/>
          <p:cNvSpPr/>
          <p:nvPr/>
        </p:nvSpPr>
        <p:spPr>
          <a:xfrm>
            <a:off x="9090093" y="2416805"/>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8" name="Google Shape;508;g33a589d1dd8_1_270"/>
          <p:cNvSpPr/>
          <p:nvPr/>
        </p:nvSpPr>
        <p:spPr>
          <a:xfrm>
            <a:off x="9874180" y="2416805"/>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10" name="Google Shape;510;g33a589d1dd8_1_270"/>
          <p:cNvSpPr/>
          <p:nvPr/>
        </p:nvSpPr>
        <p:spPr>
          <a:xfrm>
            <a:off x="10658267" y="2416805"/>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12" name="Google Shape;512;g33a589d1dd8_1_270"/>
          <p:cNvSpPr/>
          <p:nvPr/>
        </p:nvSpPr>
        <p:spPr>
          <a:xfrm>
            <a:off x="9489221" y="3322165"/>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25" name="Google Shape;525;g33a589d1dd8_1_270"/>
          <p:cNvSpPr/>
          <p:nvPr/>
        </p:nvSpPr>
        <p:spPr>
          <a:xfrm>
            <a:off x="9489221" y="4661255"/>
            <a:ext cx="381000" cy="381000"/>
          </a:xfrm>
          <a:prstGeom prst="ellipse">
            <a:avLst/>
          </a:prstGeom>
          <a:noFill/>
          <a:ln cap="flat" cmpd="sng" w="19050">
            <a:solidFill>
              <a:srgbClr val="6CAF27">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26" name="Google Shape;526;g33a589d1dd8_1_270"/>
          <p:cNvSpPr/>
          <p:nvPr/>
        </p:nvSpPr>
        <p:spPr>
          <a:xfrm rot="5400000">
            <a:off x="9635024" y="3292655"/>
            <a:ext cx="3669600" cy="318900"/>
          </a:xfrm>
          <a:prstGeom prst="rect">
            <a:avLst/>
          </a:prstGeom>
          <a:noFill/>
          <a:ln>
            <a:noFill/>
          </a:ln>
        </p:spPr>
        <p:txBody>
          <a:bodyPr anchorCtr="0" anchor="t" bIns="36000" lIns="72000" spcFirstLastPara="1" rIns="72000" wrap="square" tIns="360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74CA21"/>
                </a:solidFill>
                <a:latin typeface="Roboto"/>
                <a:ea typeface="Roboto"/>
                <a:cs typeface="Roboto"/>
                <a:sym typeface="Roboto"/>
              </a:rPr>
              <a:t>EXECUTABLE WORKFLOW</a:t>
            </a:r>
            <a:endParaRPr b="0" i="0" sz="1400" u="none" cap="none" strike="noStrike">
              <a:solidFill>
                <a:srgbClr val="000000"/>
              </a:solidFill>
              <a:latin typeface="Arial"/>
              <a:ea typeface="Arial"/>
              <a:cs typeface="Arial"/>
              <a:sym typeface="Arial"/>
            </a:endParaRPr>
          </a:p>
        </p:txBody>
      </p:sp>
      <p:sp>
        <p:nvSpPr>
          <p:cNvPr id="527" name="Google Shape;527;g33a589d1dd8_1_270"/>
          <p:cNvSpPr/>
          <p:nvPr/>
        </p:nvSpPr>
        <p:spPr>
          <a:xfrm>
            <a:off x="6820263" y="1403093"/>
            <a:ext cx="2301900" cy="257400"/>
          </a:xfrm>
          <a:prstGeom prst="rect">
            <a:avLst/>
          </a:prstGeom>
          <a:noFill/>
          <a:ln>
            <a:noFill/>
          </a:ln>
        </p:spPr>
        <p:txBody>
          <a:bodyPr anchorCtr="0" anchor="t" bIns="36000" lIns="72000" spcFirstLastPara="1" rIns="72000" wrap="square" tIns="36000">
            <a:noAutofit/>
          </a:bodyPr>
          <a:lstStyle/>
          <a:p>
            <a:pPr indent="0" lvl="0" marL="0" marR="0" rtl="0" algn="r">
              <a:lnSpc>
                <a:spcPct val="100000"/>
              </a:lnSpc>
              <a:spcBef>
                <a:spcPts val="0"/>
              </a:spcBef>
              <a:spcAft>
                <a:spcPts val="0"/>
              </a:spcAft>
              <a:buClr>
                <a:srgbClr val="000000"/>
              </a:buClr>
              <a:buSzPts val="1200"/>
              <a:buFont typeface="Arial"/>
              <a:buNone/>
            </a:pPr>
            <a:r>
              <a:rPr b="1" i="1" lang="en-US" sz="1200" u="none" cap="none" strike="noStrike">
                <a:solidFill>
                  <a:srgbClr val="74CA21"/>
                </a:solidFill>
                <a:latin typeface="Roboto"/>
                <a:ea typeface="Roboto"/>
                <a:cs typeface="Roboto"/>
                <a:sym typeface="Roboto"/>
              </a:rPr>
              <a:t>Stage-in Job</a:t>
            </a:r>
            <a:endParaRPr b="0" i="0" sz="1400" u="none" cap="none" strike="noStrike">
              <a:solidFill>
                <a:srgbClr val="000000"/>
              </a:solidFill>
              <a:latin typeface="Arial"/>
              <a:ea typeface="Arial"/>
              <a:cs typeface="Arial"/>
              <a:sym typeface="Arial"/>
            </a:endParaRPr>
          </a:p>
        </p:txBody>
      </p:sp>
      <p:sp>
        <p:nvSpPr>
          <p:cNvPr id="528" name="Google Shape;528;g33a589d1dd8_1_270"/>
          <p:cNvSpPr/>
          <p:nvPr/>
        </p:nvSpPr>
        <p:spPr>
          <a:xfrm>
            <a:off x="6820263" y="1635078"/>
            <a:ext cx="2301900" cy="226500"/>
          </a:xfrm>
          <a:prstGeom prst="rect">
            <a:avLst/>
          </a:prstGeom>
          <a:noFill/>
          <a:ln>
            <a:noFill/>
          </a:ln>
        </p:spPr>
        <p:txBody>
          <a:bodyPr anchorCtr="0" anchor="t" bIns="36000" lIns="72000" spcFirstLastPara="1" rIns="72000" wrap="square" tIns="3600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7F7F7F"/>
                </a:solidFill>
                <a:latin typeface="Roboto"/>
                <a:ea typeface="Roboto"/>
                <a:cs typeface="Roboto"/>
                <a:sym typeface="Roboto"/>
              </a:rPr>
              <a:t>Transfers the workflow input data</a:t>
            </a:r>
            <a:endParaRPr b="0" i="0" sz="1400" u="none" cap="none" strike="noStrike">
              <a:solidFill>
                <a:srgbClr val="000000"/>
              </a:solidFill>
              <a:latin typeface="Arial"/>
              <a:ea typeface="Arial"/>
              <a:cs typeface="Arial"/>
              <a:sym typeface="Arial"/>
            </a:endParaRPr>
          </a:p>
        </p:txBody>
      </p:sp>
      <p:sp>
        <p:nvSpPr>
          <p:cNvPr id="529" name="Google Shape;529;g33a589d1dd8_1_270"/>
          <p:cNvSpPr/>
          <p:nvPr/>
        </p:nvSpPr>
        <p:spPr>
          <a:xfrm>
            <a:off x="9525905" y="897980"/>
            <a:ext cx="307500" cy="307500"/>
          </a:xfrm>
          <a:prstGeom prst="ellipse">
            <a:avLst/>
          </a:prstGeom>
          <a:solidFill>
            <a:srgbClr val="E1EF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30" name="Google Shape;530;g33a589d1dd8_1_270"/>
          <p:cNvSpPr/>
          <p:nvPr/>
        </p:nvSpPr>
        <p:spPr>
          <a:xfrm>
            <a:off x="9489221" y="862259"/>
            <a:ext cx="381000" cy="381000"/>
          </a:xfrm>
          <a:prstGeom prst="ellipse">
            <a:avLst/>
          </a:prstGeom>
          <a:noFill/>
          <a:ln cap="flat" cmpd="sng" w="19050">
            <a:solidFill>
              <a:srgbClr val="74CA21">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531" name="Google Shape;531;g33a589d1dd8_1_270"/>
          <p:cNvCxnSpPr>
            <a:stCxn id="530" idx="4"/>
            <a:endCxn id="503" idx="0"/>
          </p:cNvCxnSpPr>
          <p:nvPr/>
        </p:nvCxnSpPr>
        <p:spPr>
          <a:xfrm>
            <a:off x="9679721" y="1243259"/>
            <a:ext cx="0" cy="323700"/>
          </a:xfrm>
          <a:prstGeom prst="straightConnector1">
            <a:avLst/>
          </a:prstGeom>
          <a:noFill/>
          <a:ln cap="flat" cmpd="sng" w="19050">
            <a:solidFill>
              <a:srgbClr val="2D75B6">
                <a:alpha val="80000"/>
              </a:srgbClr>
            </a:solidFill>
            <a:prstDash val="solid"/>
            <a:miter lim="800000"/>
            <a:headEnd len="sm" w="sm" type="none"/>
            <a:tailEnd len="med" w="med" type="stealth"/>
          </a:ln>
        </p:spPr>
      </p:cxnSp>
      <p:pic>
        <p:nvPicPr>
          <p:cNvPr descr="http://www.marketingfortravelexperts.com/wp-content/uploads/2014/05/black-right-arrow.png" id="532" name="Google Shape;532;g33a589d1dd8_1_270"/>
          <p:cNvPicPr preferRelativeResize="0"/>
          <p:nvPr/>
        </p:nvPicPr>
        <p:blipFill rotWithShape="1">
          <a:blip r:embed="rId3">
            <a:alphaModFix amt="70000"/>
          </a:blip>
          <a:srcRect b="0" l="0" r="0" t="0"/>
          <a:stretch/>
        </p:blipFill>
        <p:spPr>
          <a:xfrm rot="-1800000">
            <a:off x="8834453" y="1087030"/>
            <a:ext cx="559835" cy="172638"/>
          </a:xfrm>
          <a:prstGeom prst="rect">
            <a:avLst/>
          </a:prstGeom>
          <a:noFill/>
          <a:ln>
            <a:noFill/>
          </a:ln>
        </p:spPr>
      </p:pic>
      <p:sp>
        <p:nvSpPr>
          <p:cNvPr id="533" name="Google Shape;533;g33a589d1dd8_1_270"/>
          <p:cNvSpPr/>
          <p:nvPr/>
        </p:nvSpPr>
        <p:spPr>
          <a:xfrm>
            <a:off x="8342689" y="3104334"/>
            <a:ext cx="307500" cy="307500"/>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34" name="Google Shape;534;g33a589d1dd8_1_270"/>
          <p:cNvSpPr/>
          <p:nvPr/>
        </p:nvSpPr>
        <p:spPr>
          <a:xfrm>
            <a:off x="10694950" y="3104334"/>
            <a:ext cx="307500" cy="307500"/>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35" name="Google Shape;535;g33a589d1dd8_1_270"/>
          <p:cNvSpPr/>
          <p:nvPr/>
        </p:nvSpPr>
        <p:spPr>
          <a:xfrm>
            <a:off x="8306006" y="3067650"/>
            <a:ext cx="381000" cy="381000"/>
          </a:xfrm>
          <a:prstGeom prst="ellipse">
            <a:avLst/>
          </a:prstGeom>
          <a:noFill/>
          <a:ln cap="flat" cmpd="sng" w="19050">
            <a:solidFill>
              <a:srgbClr val="F16D1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36" name="Google Shape;536;g33a589d1dd8_1_270"/>
          <p:cNvSpPr/>
          <p:nvPr/>
        </p:nvSpPr>
        <p:spPr>
          <a:xfrm>
            <a:off x="10658267" y="3067650"/>
            <a:ext cx="381000" cy="381000"/>
          </a:xfrm>
          <a:prstGeom prst="ellipse">
            <a:avLst/>
          </a:prstGeom>
          <a:noFill/>
          <a:ln cap="flat" cmpd="sng" w="19050">
            <a:solidFill>
              <a:srgbClr val="F16D1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537" name="Google Shape;537;g33a589d1dd8_1_270"/>
          <p:cNvCxnSpPr>
            <a:stCxn id="504" idx="4"/>
            <a:endCxn id="535" idx="0"/>
          </p:cNvCxnSpPr>
          <p:nvPr/>
        </p:nvCxnSpPr>
        <p:spPr>
          <a:xfrm>
            <a:off x="8496506" y="2797805"/>
            <a:ext cx="0" cy="269700"/>
          </a:xfrm>
          <a:prstGeom prst="straightConnector1">
            <a:avLst/>
          </a:prstGeom>
          <a:noFill/>
          <a:ln cap="flat" cmpd="sng" w="19050">
            <a:solidFill>
              <a:srgbClr val="F16D19">
                <a:alpha val="80000"/>
              </a:srgbClr>
            </a:solidFill>
            <a:prstDash val="solid"/>
            <a:miter lim="800000"/>
            <a:headEnd len="sm" w="sm" type="none"/>
            <a:tailEnd len="med" w="med" type="stealth"/>
          </a:ln>
        </p:spPr>
      </p:cxnSp>
      <p:cxnSp>
        <p:nvCxnSpPr>
          <p:cNvPr id="538" name="Google Shape;538;g33a589d1dd8_1_270"/>
          <p:cNvCxnSpPr>
            <a:stCxn id="510" idx="4"/>
            <a:endCxn id="536" idx="0"/>
          </p:cNvCxnSpPr>
          <p:nvPr/>
        </p:nvCxnSpPr>
        <p:spPr>
          <a:xfrm>
            <a:off x="10848767" y="2797805"/>
            <a:ext cx="0" cy="269700"/>
          </a:xfrm>
          <a:prstGeom prst="straightConnector1">
            <a:avLst/>
          </a:prstGeom>
          <a:noFill/>
          <a:ln cap="flat" cmpd="sng" w="19050">
            <a:solidFill>
              <a:srgbClr val="F16D19">
                <a:alpha val="80000"/>
              </a:srgbClr>
            </a:solidFill>
            <a:prstDash val="solid"/>
            <a:miter lim="800000"/>
            <a:headEnd len="sm" w="sm" type="none"/>
            <a:tailEnd len="med" w="med" type="stealth"/>
          </a:ln>
        </p:spPr>
      </p:cxnSp>
      <p:cxnSp>
        <p:nvCxnSpPr>
          <p:cNvPr id="539" name="Google Shape;539;g33a589d1dd8_1_270"/>
          <p:cNvCxnSpPr>
            <a:stCxn id="508" idx="4"/>
            <a:endCxn id="536" idx="1"/>
          </p:cNvCxnSpPr>
          <p:nvPr/>
        </p:nvCxnSpPr>
        <p:spPr>
          <a:xfrm>
            <a:off x="10064680" y="2797805"/>
            <a:ext cx="649500" cy="325500"/>
          </a:xfrm>
          <a:prstGeom prst="straightConnector1">
            <a:avLst/>
          </a:prstGeom>
          <a:noFill/>
          <a:ln cap="flat" cmpd="sng" w="19050">
            <a:solidFill>
              <a:srgbClr val="F16D19">
                <a:alpha val="80000"/>
              </a:srgbClr>
            </a:solidFill>
            <a:prstDash val="solid"/>
            <a:miter lim="800000"/>
            <a:headEnd len="sm" w="sm" type="none"/>
            <a:tailEnd len="med" w="med" type="stealth"/>
          </a:ln>
        </p:spPr>
      </p:cxnSp>
      <p:sp>
        <p:nvSpPr>
          <p:cNvPr id="540" name="Google Shape;540;g33a589d1dd8_1_270"/>
          <p:cNvSpPr/>
          <p:nvPr/>
        </p:nvSpPr>
        <p:spPr>
          <a:xfrm>
            <a:off x="9126776" y="5314793"/>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41" name="Google Shape;541;g33a589d1dd8_1_270"/>
          <p:cNvSpPr/>
          <p:nvPr/>
        </p:nvSpPr>
        <p:spPr>
          <a:xfrm>
            <a:off x="9910863" y="5314793"/>
            <a:ext cx="307500" cy="307500"/>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42" name="Google Shape;542;g33a589d1dd8_1_270"/>
          <p:cNvSpPr/>
          <p:nvPr/>
        </p:nvSpPr>
        <p:spPr>
          <a:xfrm>
            <a:off x="9090093" y="5278109"/>
            <a:ext cx="381000" cy="381000"/>
          </a:xfrm>
          <a:prstGeom prst="ellipse">
            <a:avLst/>
          </a:prstGeom>
          <a:noFill/>
          <a:ln cap="flat" cmpd="sng" w="19050">
            <a:solidFill>
              <a:srgbClr val="7F7F7F">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43" name="Google Shape;543;g33a589d1dd8_1_270"/>
          <p:cNvSpPr/>
          <p:nvPr/>
        </p:nvSpPr>
        <p:spPr>
          <a:xfrm>
            <a:off x="9874180" y="5278109"/>
            <a:ext cx="381000" cy="381000"/>
          </a:xfrm>
          <a:prstGeom prst="ellipse">
            <a:avLst/>
          </a:prstGeom>
          <a:noFill/>
          <a:ln cap="flat" cmpd="sng" w="19050">
            <a:solidFill>
              <a:srgbClr val="F16D1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544" name="Google Shape;544;g33a589d1dd8_1_270"/>
          <p:cNvCxnSpPr>
            <a:stCxn id="525" idx="3"/>
            <a:endCxn id="542" idx="0"/>
          </p:cNvCxnSpPr>
          <p:nvPr/>
        </p:nvCxnSpPr>
        <p:spPr>
          <a:xfrm flipH="1">
            <a:off x="9280717" y="4986459"/>
            <a:ext cx="264300" cy="291600"/>
          </a:xfrm>
          <a:prstGeom prst="straightConnector1">
            <a:avLst/>
          </a:prstGeom>
          <a:noFill/>
          <a:ln cap="flat" cmpd="sng" w="19050">
            <a:solidFill>
              <a:srgbClr val="7F7F7F">
                <a:alpha val="80000"/>
              </a:srgbClr>
            </a:solidFill>
            <a:prstDash val="solid"/>
            <a:miter lim="800000"/>
            <a:headEnd len="sm" w="sm" type="none"/>
            <a:tailEnd len="med" w="med" type="stealth"/>
          </a:ln>
        </p:spPr>
      </p:cxnSp>
      <p:cxnSp>
        <p:nvCxnSpPr>
          <p:cNvPr id="545" name="Google Shape;545;g33a589d1dd8_1_270"/>
          <p:cNvCxnSpPr>
            <a:stCxn id="525" idx="5"/>
            <a:endCxn id="543" idx="0"/>
          </p:cNvCxnSpPr>
          <p:nvPr/>
        </p:nvCxnSpPr>
        <p:spPr>
          <a:xfrm>
            <a:off x="9814425" y="4986459"/>
            <a:ext cx="250200" cy="291600"/>
          </a:xfrm>
          <a:prstGeom prst="straightConnector1">
            <a:avLst/>
          </a:prstGeom>
          <a:noFill/>
          <a:ln cap="flat" cmpd="sng" w="19050">
            <a:solidFill>
              <a:srgbClr val="F16D19">
                <a:alpha val="80000"/>
              </a:srgbClr>
            </a:solidFill>
            <a:prstDash val="solid"/>
            <a:miter lim="800000"/>
            <a:headEnd len="sm" w="sm" type="none"/>
            <a:tailEnd len="med" w="med" type="stealth"/>
          </a:ln>
        </p:spPr>
      </p:cxnSp>
      <p:sp>
        <p:nvSpPr>
          <p:cNvPr id="546" name="Google Shape;546;g33a589d1dd8_1_270"/>
          <p:cNvSpPr/>
          <p:nvPr/>
        </p:nvSpPr>
        <p:spPr>
          <a:xfrm>
            <a:off x="9525905" y="4047613"/>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17" name="Google Shape;517;g33a589d1dd8_1_270"/>
          <p:cNvSpPr/>
          <p:nvPr/>
        </p:nvSpPr>
        <p:spPr>
          <a:xfrm>
            <a:off x="9489221" y="4010929"/>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547" name="Google Shape;547;g33a589d1dd8_1_270"/>
          <p:cNvCxnSpPr>
            <a:stCxn id="517" idx="4"/>
            <a:endCxn id="525" idx="0"/>
          </p:cNvCxnSpPr>
          <p:nvPr/>
        </p:nvCxnSpPr>
        <p:spPr>
          <a:xfrm>
            <a:off x="9679721" y="4391929"/>
            <a:ext cx="0" cy="269400"/>
          </a:xfrm>
          <a:prstGeom prst="straightConnector1">
            <a:avLst/>
          </a:prstGeom>
          <a:noFill/>
          <a:ln cap="flat" cmpd="sng" w="19050">
            <a:solidFill>
              <a:srgbClr val="548135">
                <a:alpha val="80000"/>
              </a:srgbClr>
            </a:solidFill>
            <a:prstDash val="solid"/>
            <a:miter lim="800000"/>
            <a:headEnd len="sm" w="sm" type="none"/>
            <a:tailEnd len="med" w="med" type="stealth"/>
          </a:ln>
        </p:spPr>
      </p:cxnSp>
      <p:sp>
        <p:nvSpPr>
          <p:cNvPr id="548" name="Google Shape;548;g33a589d1dd8_1_270"/>
          <p:cNvSpPr/>
          <p:nvPr/>
        </p:nvSpPr>
        <p:spPr>
          <a:xfrm>
            <a:off x="6990488" y="3643260"/>
            <a:ext cx="1649700" cy="257400"/>
          </a:xfrm>
          <a:prstGeom prst="rect">
            <a:avLst/>
          </a:prstGeom>
          <a:noFill/>
          <a:ln>
            <a:noFill/>
          </a:ln>
        </p:spPr>
        <p:txBody>
          <a:bodyPr anchorCtr="0" anchor="t" bIns="36000" lIns="72000" spcFirstLastPara="1" rIns="72000" wrap="square" tIns="36000">
            <a:noAutofit/>
          </a:bodyPr>
          <a:lstStyle/>
          <a:p>
            <a:pPr indent="0" lvl="0" marL="0" marR="0" rtl="0" algn="r">
              <a:lnSpc>
                <a:spcPct val="100000"/>
              </a:lnSpc>
              <a:spcBef>
                <a:spcPts val="0"/>
              </a:spcBef>
              <a:spcAft>
                <a:spcPts val="0"/>
              </a:spcAft>
              <a:buClr>
                <a:srgbClr val="000000"/>
              </a:buClr>
              <a:buSzPts val="1200"/>
              <a:buFont typeface="Arial"/>
              <a:buNone/>
            </a:pPr>
            <a:r>
              <a:rPr b="1" i="1" lang="en-US" sz="1200" u="none" cap="none" strike="noStrike">
                <a:solidFill>
                  <a:srgbClr val="F16D19"/>
                </a:solidFill>
                <a:latin typeface="Roboto"/>
                <a:ea typeface="Roboto"/>
                <a:cs typeface="Roboto"/>
                <a:sym typeface="Roboto"/>
              </a:rPr>
              <a:t>Cleanup Job</a:t>
            </a:r>
            <a:endParaRPr b="0" i="0" sz="1400" u="none" cap="none" strike="noStrike">
              <a:solidFill>
                <a:srgbClr val="000000"/>
              </a:solidFill>
              <a:latin typeface="Arial"/>
              <a:ea typeface="Arial"/>
              <a:cs typeface="Arial"/>
              <a:sym typeface="Arial"/>
            </a:endParaRPr>
          </a:p>
        </p:txBody>
      </p:sp>
      <p:sp>
        <p:nvSpPr>
          <p:cNvPr id="549" name="Google Shape;549;g33a589d1dd8_1_270"/>
          <p:cNvSpPr/>
          <p:nvPr/>
        </p:nvSpPr>
        <p:spPr>
          <a:xfrm>
            <a:off x="6990488" y="3831700"/>
            <a:ext cx="1649700" cy="226500"/>
          </a:xfrm>
          <a:prstGeom prst="rect">
            <a:avLst/>
          </a:prstGeom>
          <a:noFill/>
          <a:ln>
            <a:noFill/>
          </a:ln>
        </p:spPr>
        <p:txBody>
          <a:bodyPr anchorCtr="0" anchor="t" bIns="36000" lIns="72000" spcFirstLastPara="1" rIns="72000" wrap="square" tIns="3600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7F7F7F"/>
                </a:solidFill>
                <a:latin typeface="Roboto"/>
                <a:ea typeface="Roboto"/>
                <a:cs typeface="Roboto"/>
                <a:sym typeface="Roboto"/>
              </a:rPr>
              <a:t>Removes unused data</a:t>
            </a:r>
            <a:endParaRPr b="0" i="0" sz="1400" u="none" cap="none" strike="noStrike">
              <a:solidFill>
                <a:srgbClr val="000000"/>
              </a:solidFill>
              <a:latin typeface="Arial"/>
              <a:ea typeface="Arial"/>
              <a:cs typeface="Arial"/>
              <a:sym typeface="Arial"/>
            </a:endParaRPr>
          </a:p>
        </p:txBody>
      </p:sp>
      <p:pic>
        <p:nvPicPr>
          <p:cNvPr descr="http://www.marketingfortravelexperts.com/wp-content/uploads/2014/05/black-right-arrow.png" id="550" name="Google Shape;550;g33a589d1dd8_1_270"/>
          <p:cNvPicPr preferRelativeResize="0"/>
          <p:nvPr/>
        </p:nvPicPr>
        <p:blipFill rotWithShape="1">
          <a:blip r:embed="rId5">
            <a:alphaModFix amt="70000"/>
          </a:blip>
          <a:srcRect b="0" l="0" r="0" t="0"/>
          <a:stretch/>
        </p:blipFill>
        <p:spPr>
          <a:xfrm rot="-1563519">
            <a:off x="7773654" y="3399307"/>
            <a:ext cx="462674" cy="157674"/>
          </a:xfrm>
          <a:prstGeom prst="rect">
            <a:avLst/>
          </a:prstGeom>
          <a:noFill/>
          <a:ln>
            <a:noFill/>
          </a:ln>
        </p:spPr>
      </p:pic>
      <p:sp>
        <p:nvSpPr>
          <p:cNvPr id="551" name="Google Shape;551;g33a589d1dd8_1_270"/>
          <p:cNvSpPr/>
          <p:nvPr/>
        </p:nvSpPr>
        <p:spPr>
          <a:xfrm>
            <a:off x="7314492" y="4328638"/>
            <a:ext cx="1649700" cy="257400"/>
          </a:xfrm>
          <a:prstGeom prst="rect">
            <a:avLst/>
          </a:prstGeom>
          <a:noFill/>
          <a:ln>
            <a:noFill/>
          </a:ln>
        </p:spPr>
        <p:txBody>
          <a:bodyPr anchorCtr="0" anchor="t" bIns="36000" lIns="72000" spcFirstLastPara="1" rIns="72000" wrap="square" tIns="36000">
            <a:noAutofit/>
          </a:bodyPr>
          <a:lstStyle/>
          <a:p>
            <a:pPr indent="0" lvl="0" marL="0" marR="0" rtl="0" algn="r">
              <a:lnSpc>
                <a:spcPct val="100000"/>
              </a:lnSpc>
              <a:spcBef>
                <a:spcPts val="0"/>
              </a:spcBef>
              <a:spcAft>
                <a:spcPts val="0"/>
              </a:spcAft>
              <a:buClr>
                <a:srgbClr val="000000"/>
              </a:buClr>
              <a:buSzPts val="1200"/>
              <a:buFont typeface="Arial"/>
              <a:buNone/>
            </a:pPr>
            <a:r>
              <a:rPr b="1" i="1" lang="en-US" sz="1200" u="none" cap="none" strike="noStrike">
                <a:solidFill>
                  <a:srgbClr val="6CAF27"/>
                </a:solidFill>
                <a:latin typeface="Roboto"/>
                <a:ea typeface="Roboto"/>
                <a:cs typeface="Roboto"/>
                <a:sym typeface="Roboto"/>
              </a:rPr>
              <a:t>Stage-out Job</a:t>
            </a:r>
            <a:endParaRPr b="0" i="0" sz="1400" u="none" cap="none" strike="noStrike">
              <a:solidFill>
                <a:srgbClr val="000000"/>
              </a:solidFill>
              <a:latin typeface="Arial"/>
              <a:ea typeface="Arial"/>
              <a:cs typeface="Arial"/>
              <a:sym typeface="Arial"/>
            </a:endParaRPr>
          </a:p>
        </p:txBody>
      </p:sp>
      <p:sp>
        <p:nvSpPr>
          <p:cNvPr id="552" name="Google Shape;552;g33a589d1dd8_1_270"/>
          <p:cNvSpPr/>
          <p:nvPr/>
        </p:nvSpPr>
        <p:spPr>
          <a:xfrm>
            <a:off x="6889202" y="4525787"/>
            <a:ext cx="2074800" cy="226500"/>
          </a:xfrm>
          <a:prstGeom prst="rect">
            <a:avLst/>
          </a:prstGeom>
          <a:noFill/>
          <a:ln>
            <a:noFill/>
          </a:ln>
        </p:spPr>
        <p:txBody>
          <a:bodyPr anchorCtr="0" anchor="t" bIns="36000" lIns="72000" spcFirstLastPara="1" rIns="72000" wrap="square" tIns="3600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7F7F7F"/>
                </a:solidFill>
                <a:latin typeface="Roboto"/>
                <a:ea typeface="Roboto"/>
                <a:cs typeface="Roboto"/>
                <a:sym typeface="Roboto"/>
              </a:rPr>
              <a:t>Stage-out generated output data</a:t>
            </a:r>
            <a:endParaRPr b="0" i="0" sz="1400" u="none" cap="none" strike="noStrike">
              <a:solidFill>
                <a:srgbClr val="000000"/>
              </a:solidFill>
              <a:latin typeface="Arial"/>
              <a:ea typeface="Arial"/>
              <a:cs typeface="Arial"/>
              <a:sym typeface="Arial"/>
            </a:endParaRPr>
          </a:p>
        </p:txBody>
      </p:sp>
      <p:sp>
        <p:nvSpPr>
          <p:cNvPr id="553" name="Google Shape;553;g33a589d1dd8_1_270"/>
          <p:cNvSpPr/>
          <p:nvPr/>
        </p:nvSpPr>
        <p:spPr>
          <a:xfrm>
            <a:off x="6477664" y="4975289"/>
            <a:ext cx="2139900" cy="257400"/>
          </a:xfrm>
          <a:prstGeom prst="rect">
            <a:avLst/>
          </a:prstGeom>
          <a:noFill/>
          <a:ln>
            <a:noFill/>
          </a:ln>
        </p:spPr>
        <p:txBody>
          <a:bodyPr anchorCtr="0" anchor="t" bIns="36000" lIns="72000" spcFirstLastPara="1" rIns="72000" wrap="square" tIns="36000">
            <a:noAutofit/>
          </a:bodyPr>
          <a:lstStyle/>
          <a:p>
            <a:pPr indent="0" lvl="0" marL="0" marR="0" rtl="0" algn="r">
              <a:lnSpc>
                <a:spcPct val="100000"/>
              </a:lnSpc>
              <a:spcBef>
                <a:spcPts val="0"/>
              </a:spcBef>
              <a:spcAft>
                <a:spcPts val="0"/>
              </a:spcAft>
              <a:buClr>
                <a:srgbClr val="000000"/>
              </a:buClr>
              <a:buSzPts val="1200"/>
              <a:buFont typeface="Arial"/>
              <a:buNone/>
            </a:pPr>
            <a:r>
              <a:rPr b="1" i="1" lang="en-US" sz="1200" u="none" cap="none" strike="noStrike">
                <a:solidFill>
                  <a:srgbClr val="7F7F7F"/>
                </a:solidFill>
                <a:latin typeface="Roboto"/>
                <a:ea typeface="Roboto"/>
                <a:cs typeface="Roboto"/>
                <a:sym typeface="Roboto"/>
              </a:rPr>
              <a:t>Registration Job</a:t>
            </a:r>
            <a:endParaRPr b="0" i="0" sz="1400" u="none" cap="none" strike="noStrike">
              <a:solidFill>
                <a:srgbClr val="000000"/>
              </a:solidFill>
              <a:latin typeface="Arial"/>
              <a:ea typeface="Arial"/>
              <a:cs typeface="Arial"/>
              <a:sym typeface="Arial"/>
            </a:endParaRPr>
          </a:p>
        </p:txBody>
      </p:sp>
      <p:sp>
        <p:nvSpPr>
          <p:cNvPr id="554" name="Google Shape;554;g33a589d1dd8_1_270"/>
          <p:cNvSpPr/>
          <p:nvPr/>
        </p:nvSpPr>
        <p:spPr>
          <a:xfrm>
            <a:off x="6477664" y="5207274"/>
            <a:ext cx="2139900" cy="226500"/>
          </a:xfrm>
          <a:prstGeom prst="rect">
            <a:avLst/>
          </a:prstGeom>
          <a:noFill/>
          <a:ln>
            <a:noFill/>
          </a:ln>
        </p:spPr>
        <p:txBody>
          <a:bodyPr anchorCtr="0" anchor="t" bIns="36000" lIns="72000" spcFirstLastPara="1" rIns="72000" wrap="square" tIns="3600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7F7F7F"/>
                </a:solidFill>
                <a:latin typeface="Roboto"/>
                <a:ea typeface="Roboto"/>
                <a:cs typeface="Roboto"/>
                <a:sym typeface="Roboto"/>
              </a:rPr>
              <a:t>Registers the workflow output data</a:t>
            </a:r>
            <a:endParaRPr b="0" i="0" sz="1400" u="none" cap="none" strike="noStrike">
              <a:solidFill>
                <a:srgbClr val="000000"/>
              </a:solidFill>
              <a:latin typeface="Arial"/>
              <a:ea typeface="Arial"/>
              <a:cs typeface="Arial"/>
              <a:sym typeface="Arial"/>
            </a:endParaRPr>
          </a:p>
        </p:txBody>
      </p:sp>
      <p:pic>
        <p:nvPicPr>
          <p:cNvPr descr="http://www.marketingfortravelexperts.com/wp-content/uploads/2014/05/black-right-arrow.png" id="555" name="Google Shape;555;g33a589d1dd8_1_270"/>
          <p:cNvPicPr preferRelativeResize="0"/>
          <p:nvPr/>
        </p:nvPicPr>
        <p:blipFill rotWithShape="1">
          <a:blip r:embed="rId6">
            <a:alphaModFix amt="70000"/>
          </a:blip>
          <a:srcRect b="0" l="0" r="0" t="0"/>
          <a:stretch/>
        </p:blipFill>
        <p:spPr>
          <a:xfrm rot="1800000">
            <a:off x="8653262" y="5110973"/>
            <a:ext cx="427581" cy="125546"/>
          </a:xfrm>
          <a:prstGeom prst="rect">
            <a:avLst/>
          </a:prstGeom>
          <a:noFill/>
          <a:ln>
            <a:noFill/>
          </a:ln>
        </p:spPr>
      </p:pic>
      <p:pic>
        <p:nvPicPr>
          <p:cNvPr descr="http://www.marketingfortravelexperts.com/wp-content/uploads/2014/05/black-right-arrow.png" id="556" name="Google Shape;556;g33a589d1dd8_1_270"/>
          <p:cNvPicPr preferRelativeResize="0"/>
          <p:nvPr/>
        </p:nvPicPr>
        <p:blipFill rotWithShape="1">
          <a:blip r:embed="rId3">
            <a:alphaModFix amt="70000"/>
          </a:blip>
          <a:srcRect b="0" l="0" r="0" t="0"/>
          <a:stretch/>
        </p:blipFill>
        <p:spPr>
          <a:xfrm rot="1836425">
            <a:off x="8985771" y="4466532"/>
            <a:ext cx="462674" cy="142676"/>
          </a:xfrm>
          <a:prstGeom prst="rect">
            <a:avLst/>
          </a:prstGeom>
          <a:noFill/>
          <a:ln>
            <a:noFill/>
          </a:ln>
        </p:spPr>
      </p:pic>
      <p:sp>
        <p:nvSpPr>
          <p:cNvPr id="557" name="Google Shape;557;g33a589d1dd8_1_270"/>
          <p:cNvSpPr/>
          <p:nvPr/>
        </p:nvSpPr>
        <p:spPr>
          <a:xfrm>
            <a:off x="5520681" y="2237546"/>
            <a:ext cx="1326000" cy="1534500"/>
          </a:xfrm>
          <a:prstGeom prst="rightArrow">
            <a:avLst>
              <a:gd fmla="val 84765" name="adj1"/>
              <a:gd fmla="val 45421" name="adj2"/>
            </a:avLst>
          </a:prstGeom>
          <a:gradFill>
            <a:gsLst>
              <a:gs pos="0">
                <a:srgbClr val="4AB9C4">
                  <a:alpha val="0"/>
                </a:srgbClr>
              </a:gs>
              <a:gs pos="100000">
                <a:srgbClr val="4AB9C4">
                  <a:alpha val="47843"/>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58" name="Google Shape;558;g33a589d1dd8_1_270"/>
          <p:cNvSpPr txBox="1"/>
          <p:nvPr>
            <p:ph idx="4294967295" type="sldNum"/>
          </p:nvPr>
        </p:nvSpPr>
        <p:spPr>
          <a:xfrm>
            <a:off x="9049266" y="624514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100">
                <a:solidFill>
                  <a:srgbClr val="888888"/>
                </a:solidFill>
                <a:latin typeface="Helvetica Neue Light"/>
                <a:ea typeface="Helvetica Neue Light"/>
                <a:cs typeface="Helvetica Neue Light"/>
                <a:sym typeface="Helvetica Neue Light"/>
              </a:rPr>
              <a:t>‹#›</a:t>
            </a:fld>
            <a:endParaRPr sz="1100">
              <a:solidFill>
                <a:srgbClr val="888888"/>
              </a:solidFill>
              <a:latin typeface="Helvetica Neue Light"/>
              <a:ea typeface="Helvetica Neue Light"/>
              <a:cs typeface="Helvetica Neue Light"/>
              <a:sym typeface="Helvetica Neue Light"/>
            </a:endParaRPr>
          </a:p>
        </p:txBody>
      </p:sp>
      <p:sp>
        <p:nvSpPr>
          <p:cNvPr id="559" name="Google Shape;559;g33a589d1dd8_1_270"/>
          <p:cNvSpPr/>
          <p:nvPr/>
        </p:nvSpPr>
        <p:spPr>
          <a:xfrm>
            <a:off x="3933677" y="168128"/>
            <a:ext cx="1579800" cy="307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BA083A"/>
                </a:solidFill>
                <a:latin typeface="Roboto"/>
                <a:ea typeface="Roboto"/>
                <a:cs typeface="Roboto"/>
                <a:sym typeface="Roboto"/>
              </a:rPr>
              <a:t>YAML formatted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33a589d1dd8_1_399"/>
          <p:cNvSpPr txBox="1"/>
          <p:nvPr>
            <p:ph type="title"/>
          </p:nvPr>
        </p:nvSpPr>
        <p:spPr>
          <a:xfrm>
            <a:off x="269239" y="1193800"/>
            <a:ext cx="11629500" cy="7080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2D75B6"/>
              </a:buClr>
              <a:buSzPts val="3600"/>
              <a:buFont typeface="Roboto Black"/>
              <a:buNone/>
            </a:pPr>
            <a:r>
              <a:rPr lang="en-US" sz="4000">
                <a:solidFill>
                  <a:srgbClr val="1A5B6E"/>
                </a:solidFill>
              </a:rPr>
              <a:t>So, what other information does Pegasus need?</a:t>
            </a:r>
            <a:endParaRPr sz="4000">
              <a:solidFill>
                <a:srgbClr val="1A5B6E"/>
              </a:solidFill>
            </a:endParaRPr>
          </a:p>
        </p:txBody>
      </p:sp>
      <p:sp>
        <p:nvSpPr>
          <p:cNvPr id="565" name="Google Shape;565;g33a589d1dd8_1_399"/>
          <p:cNvSpPr/>
          <p:nvPr/>
        </p:nvSpPr>
        <p:spPr>
          <a:xfrm>
            <a:off x="4848226" y="2128597"/>
            <a:ext cx="2495700" cy="24954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66" name="Google Shape;566;g33a589d1dd8_1_399"/>
          <p:cNvSpPr/>
          <p:nvPr/>
        </p:nvSpPr>
        <p:spPr>
          <a:xfrm>
            <a:off x="7718399" y="2992090"/>
            <a:ext cx="3302100" cy="460500"/>
          </a:xfrm>
          <a:prstGeom prst="roundRect">
            <a:avLst>
              <a:gd fmla="val 50000" name="adj"/>
            </a:avLst>
          </a:prstGeom>
          <a:solidFill>
            <a:srgbClr val="F16D19"/>
          </a:solidFill>
          <a:ln>
            <a:noFill/>
          </a:ln>
        </p:spPr>
        <p:txBody>
          <a:bodyPr anchorCtr="0" anchor="ctr" bIns="36000" lIns="72000" spcFirstLastPara="1" rIns="72000" wrap="square" tIns="360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Roboto"/>
                <a:ea typeface="Roboto"/>
                <a:cs typeface="Roboto"/>
                <a:sym typeface="Roboto"/>
              </a:rPr>
              <a:t>Transformation Catalog</a:t>
            </a:r>
            <a:endParaRPr b="0" i="0" sz="1400" u="none" cap="none" strike="noStrike">
              <a:solidFill>
                <a:srgbClr val="000000"/>
              </a:solidFill>
              <a:latin typeface="Arial"/>
              <a:ea typeface="Arial"/>
              <a:cs typeface="Arial"/>
              <a:sym typeface="Arial"/>
            </a:endParaRPr>
          </a:p>
        </p:txBody>
      </p:sp>
      <p:sp>
        <p:nvSpPr>
          <p:cNvPr id="567" name="Google Shape;567;g33a589d1dd8_1_399"/>
          <p:cNvSpPr/>
          <p:nvPr/>
        </p:nvSpPr>
        <p:spPr>
          <a:xfrm>
            <a:off x="7718399" y="3536791"/>
            <a:ext cx="2995500" cy="7191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7F7F7F"/>
                </a:solidFill>
                <a:latin typeface="Calibri"/>
                <a:ea typeface="Calibri"/>
                <a:cs typeface="Calibri"/>
                <a:sym typeface="Calibri"/>
              </a:rPr>
              <a:t>Describes all of the executables </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7F7F7F"/>
                </a:solidFill>
                <a:latin typeface="Calibri"/>
                <a:ea typeface="Calibri"/>
                <a:cs typeface="Calibri"/>
                <a:sym typeface="Calibri"/>
              </a:rPr>
              <a:t>(called “transformations”) </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7F7F7F"/>
                </a:solidFill>
                <a:latin typeface="Calibri"/>
                <a:ea typeface="Calibri"/>
                <a:cs typeface="Calibri"/>
                <a:sym typeface="Calibri"/>
              </a:rPr>
              <a:t>used by the workflow</a:t>
            </a:r>
            <a:endParaRPr i="0" sz="1400" u="none" cap="none" strike="noStrike">
              <a:solidFill>
                <a:srgbClr val="000000"/>
              </a:solidFill>
              <a:latin typeface="Calibri"/>
              <a:ea typeface="Calibri"/>
              <a:cs typeface="Calibri"/>
              <a:sym typeface="Calibri"/>
            </a:endParaRPr>
          </a:p>
        </p:txBody>
      </p:sp>
      <p:sp>
        <p:nvSpPr>
          <p:cNvPr id="568" name="Google Shape;568;g33a589d1dd8_1_399"/>
          <p:cNvSpPr/>
          <p:nvPr/>
        </p:nvSpPr>
        <p:spPr>
          <a:xfrm>
            <a:off x="2609849" y="2992090"/>
            <a:ext cx="1819500" cy="460500"/>
          </a:xfrm>
          <a:prstGeom prst="roundRect">
            <a:avLst>
              <a:gd fmla="val 50000" name="adj"/>
            </a:avLst>
          </a:prstGeom>
          <a:solidFill>
            <a:srgbClr val="365CAA"/>
          </a:solidFill>
          <a:ln>
            <a:noFill/>
          </a:ln>
        </p:spPr>
        <p:txBody>
          <a:bodyPr anchorCtr="0" anchor="ctr" bIns="36000" lIns="72000" spcFirstLastPara="1" rIns="72000" wrap="square" tIns="360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Roboto"/>
                <a:ea typeface="Roboto"/>
                <a:cs typeface="Roboto"/>
                <a:sym typeface="Roboto"/>
              </a:rPr>
              <a:t>Site Catalog</a:t>
            </a:r>
            <a:endParaRPr b="0" i="0" sz="1400" u="none" cap="none" strike="noStrike">
              <a:solidFill>
                <a:srgbClr val="000000"/>
              </a:solidFill>
              <a:latin typeface="Arial"/>
              <a:ea typeface="Arial"/>
              <a:cs typeface="Arial"/>
              <a:sym typeface="Arial"/>
            </a:endParaRPr>
          </a:p>
        </p:txBody>
      </p:sp>
      <p:sp>
        <p:nvSpPr>
          <p:cNvPr id="569" name="Google Shape;569;g33a589d1dd8_1_399"/>
          <p:cNvSpPr/>
          <p:nvPr/>
        </p:nvSpPr>
        <p:spPr>
          <a:xfrm>
            <a:off x="1224301" y="3536791"/>
            <a:ext cx="3205200" cy="503700"/>
          </a:xfrm>
          <a:prstGeom prst="rect">
            <a:avLst/>
          </a:prstGeom>
          <a:noFill/>
          <a:ln>
            <a:noFill/>
          </a:ln>
        </p:spPr>
        <p:txBody>
          <a:bodyPr anchorCtr="0" anchor="t" bIns="36000" lIns="72000" spcFirstLastPara="1" rIns="72000" wrap="square" tIns="36000">
            <a:noAutofit/>
          </a:bodyPr>
          <a:lstStyle/>
          <a:p>
            <a:pPr indent="0" lvl="0" marL="0" marR="0" rtl="0" algn="r">
              <a:lnSpc>
                <a:spcPct val="100000"/>
              </a:lnSpc>
              <a:spcBef>
                <a:spcPts val="0"/>
              </a:spcBef>
              <a:spcAft>
                <a:spcPts val="0"/>
              </a:spcAft>
              <a:buClr>
                <a:srgbClr val="000000"/>
              </a:buClr>
              <a:buSzPts val="1400"/>
              <a:buFont typeface="Arial"/>
              <a:buNone/>
            </a:pPr>
            <a:r>
              <a:rPr i="0" lang="en-US" sz="1400" u="none" cap="none" strike="noStrike">
                <a:solidFill>
                  <a:srgbClr val="7F7F7F"/>
                </a:solidFill>
                <a:latin typeface="Calibri"/>
                <a:ea typeface="Calibri"/>
                <a:cs typeface="Calibri"/>
                <a:sym typeface="Calibri"/>
              </a:rPr>
              <a:t>Describes the sites where </a:t>
            </a:r>
            <a:endParaRPr i="0" sz="1400" u="none" cap="none" strike="noStrike">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400"/>
              <a:buFont typeface="Arial"/>
              <a:buNone/>
            </a:pPr>
            <a:r>
              <a:rPr i="0" lang="en-US" sz="1400" u="none" cap="none" strike="noStrike">
                <a:solidFill>
                  <a:srgbClr val="7F7F7F"/>
                </a:solidFill>
                <a:latin typeface="Calibri"/>
                <a:ea typeface="Calibri"/>
                <a:cs typeface="Calibri"/>
                <a:sym typeface="Calibri"/>
              </a:rPr>
              <a:t>The workflow jobs are to be executed</a:t>
            </a:r>
            <a:endParaRPr i="0" sz="1400" u="none" cap="none" strike="noStrike">
              <a:solidFill>
                <a:srgbClr val="000000"/>
              </a:solidFill>
              <a:latin typeface="Calibri"/>
              <a:ea typeface="Calibri"/>
              <a:cs typeface="Calibri"/>
              <a:sym typeface="Calibri"/>
            </a:endParaRPr>
          </a:p>
        </p:txBody>
      </p:sp>
      <p:sp>
        <p:nvSpPr>
          <p:cNvPr id="570" name="Google Shape;570;g33a589d1dd8_1_399"/>
          <p:cNvSpPr/>
          <p:nvPr/>
        </p:nvSpPr>
        <p:spPr>
          <a:xfrm>
            <a:off x="4848226" y="5519374"/>
            <a:ext cx="2495700" cy="460500"/>
          </a:xfrm>
          <a:prstGeom prst="roundRect">
            <a:avLst>
              <a:gd fmla="val 50000" name="adj"/>
            </a:avLst>
          </a:prstGeom>
          <a:solidFill>
            <a:srgbClr val="74CA21"/>
          </a:solidFill>
          <a:ln>
            <a:noFill/>
          </a:ln>
        </p:spPr>
        <p:txBody>
          <a:bodyPr anchorCtr="0" anchor="ctr" bIns="36000" lIns="72000" spcFirstLastPara="1" rIns="72000" wrap="square" tIns="360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Roboto"/>
                <a:ea typeface="Roboto"/>
                <a:cs typeface="Roboto"/>
                <a:sym typeface="Roboto"/>
              </a:rPr>
              <a:t>Replica Catalog</a:t>
            </a:r>
            <a:endParaRPr b="0" i="0" sz="1400" u="none" cap="none" strike="noStrike">
              <a:solidFill>
                <a:srgbClr val="000000"/>
              </a:solidFill>
              <a:latin typeface="Arial"/>
              <a:ea typeface="Arial"/>
              <a:cs typeface="Arial"/>
              <a:sym typeface="Arial"/>
            </a:endParaRPr>
          </a:p>
        </p:txBody>
      </p:sp>
      <p:sp>
        <p:nvSpPr>
          <p:cNvPr id="571" name="Google Shape;571;g33a589d1dd8_1_399"/>
          <p:cNvSpPr/>
          <p:nvPr/>
        </p:nvSpPr>
        <p:spPr>
          <a:xfrm>
            <a:off x="4351021" y="6064075"/>
            <a:ext cx="3489900" cy="503700"/>
          </a:xfrm>
          <a:prstGeom prst="rect">
            <a:avLst/>
          </a:prstGeom>
          <a:noFill/>
          <a:ln>
            <a:noFill/>
          </a:ln>
        </p:spPr>
        <p:txBody>
          <a:bodyPr anchorCtr="0" anchor="t" bIns="36000" lIns="72000" spcFirstLastPara="1" rIns="72000" wrap="square" tIns="360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7F7F7F"/>
                </a:solidFill>
                <a:latin typeface="Calibri"/>
                <a:ea typeface="Calibri"/>
                <a:cs typeface="Calibri"/>
                <a:sym typeface="Calibri"/>
              </a:rPr>
              <a:t>Describes all of the input data stored </a:t>
            </a:r>
            <a:endParaRPr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7F7F7F"/>
                </a:solidFill>
                <a:latin typeface="Calibri"/>
                <a:ea typeface="Calibri"/>
                <a:cs typeface="Calibri"/>
                <a:sym typeface="Calibri"/>
              </a:rPr>
              <a:t>on external servers</a:t>
            </a:r>
            <a:endParaRPr i="0" sz="1400" u="none" cap="none" strike="noStrike">
              <a:solidFill>
                <a:srgbClr val="000000"/>
              </a:solidFill>
              <a:latin typeface="Calibri"/>
              <a:ea typeface="Calibri"/>
              <a:cs typeface="Calibri"/>
              <a:sym typeface="Calibri"/>
            </a:endParaRPr>
          </a:p>
        </p:txBody>
      </p:sp>
      <p:pic>
        <p:nvPicPr>
          <p:cNvPr descr="http://www.marketingfortravelexperts.com/wp-content/uploads/2014/05/black-right-arrow.png" id="572" name="Google Shape;572;g33a589d1dd8_1_399"/>
          <p:cNvPicPr preferRelativeResize="0"/>
          <p:nvPr/>
        </p:nvPicPr>
        <p:blipFill rotWithShape="1">
          <a:blip r:embed="rId3">
            <a:alphaModFix amt="70000"/>
          </a:blip>
          <a:srcRect b="0" l="0" r="0" t="0"/>
          <a:stretch/>
        </p:blipFill>
        <p:spPr>
          <a:xfrm rot="-1800001">
            <a:off x="4123093" y="2691592"/>
            <a:ext cx="484496" cy="166727"/>
          </a:xfrm>
          <a:prstGeom prst="rect">
            <a:avLst/>
          </a:prstGeom>
          <a:noFill/>
          <a:ln>
            <a:noFill/>
          </a:ln>
        </p:spPr>
      </p:pic>
      <p:pic>
        <p:nvPicPr>
          <p:cNvPr descr="http://www.marketingfortravelexperts.com/wp-content/uploads/2014/05/black-right-arrow.png" id="573" name="Google Shape;573;g33a589d1dd8_1_399"/>
          <p:cNvPicPr preferRelativeResize="0"/>
          <p:nvPr/>
        </p:nvPicPr>
        <p:blipFill rotWithShape="1">
          <a:blip r:embed="rId4">
            <a:alphaModFix amt="70000"/>
          </a:blip>
          <a:srcRect b="0" l="0" r="0" t="0"/>
          <a:stretch/>
        </p:blipFill>
        <p:spPr>
          <a:xfrm flipH="1" rot="6300000">
            <a:off x="5798268" y="5132633"/>
            <a:ext cx="508941" cy="156944"/>
          </a:xfrm>
          <a:prstGeom prst="rect">
            <a:avLst/>
          </a:prstGeom>
          <a:noFill/>
          <a:ln>
            <a:noFill/>
          </a:ln>
        </p:spPr>
      </p:pic>
      <p:pic>
        <p:nvPicPr>
          <p:cNvPr descr="http://www.marketingfortravelexperts.com/wp-content/uploads/2014/05/black-right-arrow.png" id="574" name="Google Shape;574;g33a589d1dd8_1_399"/>
          <p:cNvPicPr preferRelativeResize="0"/>
          <p:nvPr/>
        </p:nvPicPr>
        <p:blipFill rotWithShape="1">
          <a:blip r:embed="rId5">
            <a:alphaModFix amt="70000"/>
          </a:blip>
          <a:srcRect b="0" l="0" r="0" t="0"/>
          <a:stretch/>
        </p:blipFill>
        <p:spPr>
          <a:xfrm flipH="1" rot="1563519">
            <a:off x="7586302" y="2696118"/>
            <a:ext cx="462674" cy="157674"/>
          </a:xfrm>
          <a:prstGeom prst="rect">
            <a:avLst/>
          </a:prstGeom>
          <a:noFill/>
          <a:ln>
            <a:noFill/>
          </a:ln>
        </p:spPr>
      </p:pic>
      <p:pic>
        <p:nvPicPr>
          <p:cNvPr id="575" name="Google Shape;575;g33a589d1dd8_1_399"/>
          <p:cNvPicPr preferRelativeResize="0"/>
          <p:nvPr/>
        </p:nvPicPr>
        <p:blipFill rotWithShape="1">
          <a:blip r:embed="rId6">
            <a:alphaModFix/>
          </a:blip>
          <a:srcRect b="0" l="0" r="0" t="0"/>
          <a:stretch/>
        </p:blipFill>
        <p:spPr>
          <a:xfrm>
            <a:off x="5422548" y="2813009"/>
            <a:ext cx="1346906" cy="1126725"/>
          </a:xfrm>
          <a:prstGeom prst="rect">
            <a:avLst/>
          </a:prstGeom>
          <a:noFill/>
          <a:ln>
            <a:noFill/>
          </a:ln>
        </p:spPr>
      </p:pic>
      <p:sp>
        <p:nvSpPr>
          <p:cNvPr id="576" name="Google Shape;576;g33a589d1dd8_1_399"/>
          <p:cNvSpPr/>
          <p:nvPr/>
        </p:nvSpPr>
        <p:spPr>
          <a:xfrm>
            <a:off x="4950618" y="2518122"/>
            <a:ext cx="261900" cy="261900"/>
          </a:xfrm>
          <a:prstGeom prst="ellipse">
            <a:avLst/>
          </a:prstGeom>
          <a:solidFill>
            <a:srgbClr val="365CAA"/>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77" name="Google Shape;577;g33a589d1dd8_1_399"/>
          <p:cNvSpPr/>
          <p:nvPr/>
        </p:nvSpPr>
        <p:spPr>
          <a:xfrm>
            <a:off x="6974681" y="2518122"/>
            <a:ext cx="261900" cy="261900"/>
          </a:xfrm>
          <a:prstGeom prst="ellipse">
            <a:avLst/>
          </a:prstGeom>
          <a:solidFill>
            <a:srgbClr val="FCA90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78" name="Google Shape;578;g33a589d1dd8_1_399"/>
          <p:cNvSpPr/>
          <p:nvPr/>
        </p:nvSpPr>
        <p:spPr>
          <a:xfrm>
            <a:off x="5965031" y="4496995"/>
            <a:ext cx="261900" cy="261900"/>
          </a:xfrm>
          <a:prstGeom prst="ellipse">
            <a:avLst/>
          </a:prstGeom>
          <a:solidFill>
            <a:srgbClr val="74CA21"/>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79" name="Google Shape;579;g33a589d1dd8_1_399"/>
          <p:cNvSpPr txBox="1"/>
          <p:nvPr>
            <p:ph idx="12" type="sldNum"/>
          </p:nvPr>
        </p:nvSpPr>
        <p:spPr>
          <a:xfrm>
            <a:off x="9305081"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33a589d1dd8_1_418"/>
          <p:cNvSpPr txBox="1"/>
          <p:nvPr>
            <p:ph type="title"/>
          </p:nvPr>
        </p:nvSpPr>
        <p:spPr>
          <a:xfrm>
            <a:off x="1276866" y="3684940"/>
            <a:ext cx="9457200" cy="1926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Hands on: Catalogs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33a589d1dd8_1_422"/>
          <p:cNvSpPr txBox="1"/>
          <p:nvPr>
            <p:ph idx="4294967295" type="title"/>
          </p:nvPr>
        </p:nvSpPr>
        <p:spPr>
          <a:xfrm>
            <a:off x="838200" y="365125"/>
            <a:ext cx="9548700" cy="7080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2D75B6"/>
              </a:buClr>
              <a:buSzPts val="4000"/>
              <a:buFont typeface="Roboto Black"/>
              <a:buNone/>
            </a:pPr>
            <a:r>
              <a:rPr lang="en-US" sz="4000">
                <a:solidFill>
                  <a:srgbClr val="1A5B6E"/>
                </a:solidFill>
              </a:rPr>
              <a:t>And if a job fails?</a:t>
            </a:r>
            <a:endParaRPr>
              <a:solidFill>
                <a:srgbClr val="1A5B6E"/>
              </a:solidFill>
            </a:endParaRPr>
          </a:p>
        </p:txBody>
      </p:sp>
      <p:sp>
        <p:nvSpPr>
          <p:cNvPr id="590" name="Google Shape;590;g33a589d1dd8_1_422"/>
          <p:cNvSpPr/>
          <p:nvPr/>
        </p:nvSpPr>
        <p:spPr>
          <a:xfrm>
            <a:off x="4838701" y="2503111"/>
            <a:ext cx="2514600" cy="2514600"/>
          </a:xfrm>
          <a:prstGeom prst="ellipse">
            <a:avLst/>
          </a:prstGeom>
          <a:noFill/>
          <a:ln cap="flat" cmpd="sng" w="12700">
            <a:solidFill>
              <a:schemeClr val="lt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91" name="Google Shape;591;g33a589d1dd8_1_422"/>
          <p:cNvSpPr/>
          <p:nvPr/>
        </p:nvSpPr>
        <p:spPr>
          <a:xfrm>
            <a:off x="7844483" y="2459155"/>
            <a:ext cx="2378100" cy="7191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F7F7F"/>
                </a:solidFill>
                <a:latin typeface="Roboto"/>
                <a:ea typeface="Roboto"/>
                <a:cs typeface="Roboto"/>
                <a:sym typeface="Roboto"/>
              </a:rPr>
              <a:t>helps with transient failures set number of retries per job and run</a:t>
            </a:r>
            <a:endParaRPr b="0" i="0" sz="1400" u="none" cap="none" strike="noStrike">
              <a:solidFill>
                <a:srgbClr val="000000"/>
              </a:solidFill>
              <a:latin typeface="Arial"/>
              <a:ea typeface="Arial"/>
              <a:cs typeface="Arial"/>
              <a:sym typeface="Arial"/>
            </a:endParaRPr>
          </a:p>
        </p:txBody>
      </p:sp>
      <p:sp>
        <p:nvSpPr>
          <p:cNvPr id="592" name="Google Shape;592;g33a589d1dd8_1_422"/>
          <p:cNvSpPr/>
          <p:nvPr/>
        </p:nvSpPr>
        <p:spPr>
          <a:xfrm>
            <a:off x="1342992" y="2459155"/>
            <a:ext cx="3019800" cy="934500"/>
          </a:xfrm>
          <a:prstGeom prst="rect">
            <a:avLst/>
          </a:prstGeom>
          <a:noFill/>
          <a:ln>
            <a:noFill/>
          </a:ln>
        </p:spPr>
        <p:txBody>
          <a:bodyPr anchorCtr="0" anchor="t" bIns="36000" lIns="72000" spcFirstLastPara="1" rIns="72000" wrap="square" tIns="360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7F7F7F"/>
                </a:solidFill>
                <a:latin typeface="Roboto"/>
                <a:ea typeface="Roboto"/>
                <a:cs typeface="Roboto"/>
                <a:sym typeface="Roboto"/>
              </a:rPr>
              <a:t>detects non-zero exit code output parsing for success or failure message exceeded timeout do not produced expected output files</a:t>
            </a:r>
            <a:endParaRPr b="0" i="0" sz="1400" u="none" cap="none" strike="noStrike">
              <a:solidFill>
                <a:srgbClr val="000000"/>
              </a:solidFill>
              <a:latin typeface="Arial"/>
              <a:ea typeface="Arial"/>
              <a:cs typeface="Arial"/>
              <a:sym typeface="Arial"/>
            </a:endParaRPr>
          </a:p>
        </p:txBody>
      </p:sp>
      <p:sp>
        <p:nvSpPr>
          <p:cNvPr id="593" name="Google Shape;593;g33a589d1dd8_1_422"/>
          <p:cNvSpPr/>
          <p:nvPr/>
        </p:nvSpPr>
        <p:spPr>
          <a:xfrm>
            <a:off x="1600168" y="4952795"/>
            <a:ext cx="2762700" cy="719100"/>
          </a:xfrm>
          <a:prstGeom prst="rect">
            <a:avLst/>
          </a:prstGeom>
          <a:noFill/>
          <a:ln>
            <a:noFill/>
          </a:ln>
        </p:spPr>
        <p:txBody>
          <a:bodyPr anchorCtr="0" anchor="t" bIns="36000" lIns="72000" spcFirstLastPara="1" rIns="72000" wrap="square" tIns="360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7F7F7F"/>
                </a:solidFill>
                <a:latin typeface="Roboto"/>
                <a:ea typeface="Roboto"/>
                <a:cs typeface="Roboto"/>
                <a:sym typeface="Roboto"/>
              </a:rPr>
              <a:t>job generates checkpoint files</a:t>
            </a:r>
            <a:br>
              <a:rPr b="0" i="0" lang="en-US" sz="1400" u="none" cap="none" strike="noStrike">
                <a:solidFill>
                  <a:srgbClr val="7F7F7F"/>
                </a:solidFill>
                <a:latin typeface="Roboto"/>
                <a:ea typeface="Roboto"/>
                <a:cs typeface="Roboto"/>
                <a:sym typeface="Roboto"/>
              </a:rPr>
            </a:br>
            <a:r>
              <a:rPr b="0" i="0" lang="en-US" sz="1400" u="none" cap="none" strike="noStrike">
                <a:solidFill>
                  <a:srgbClr val="7F7F7F"/>
                </a:solidFill>
                <a:latin typeface="Roboto"/>
                <a:ea typeface="Roboto"/>
                <a:cs typeface="Roboto"/>
                <a:sym typeface="Roboto"/>
              </a:rPr>
              <a:t>staging of checkpoint files is </a:t>
            </a:r>
            <a:br>
              <a:rPr b="0" i="0" lang="en-US" sz="1400" u="none" cap="none" strike="noStrike">
                <a:solidFill>
                  <a:srgbClr val="7F7F7F"/>
                </a:solidFill>
                <a:latin typeface="Roboto"/>
                <a:ea typeface="Roboto"/>
                <a:cs typeface="Roboto"/>
                <a:sym typeface="Roboto"/>
              </a:rPr>
            </a:br>
            <a:r>
              <a:rPr b="0" i="0" lang="en-US" sz="1400" u="none" cap="none" strike="noStrike">
                <a:solidFill>
                  <a:srgbClr val="7F7F7F"/>
                </a:solidFill>
                <a:latin typeface="Roboto"/>
                <a:ea typeface="Roboto"/>
                <a:cs typeface="Roboto"/>
                <a:sym typeface="Roboto"/>
              </a:rPr>
              <a:t>automatic on restarts</a:t>
            </a:r>
            <a:endParaRPr b="0" i="0" sz="1400" u="none" cap="none" strike="noStrike">
              <a:solidFill>
                <a:srgbClr val="000000"/>
              </a:solidFill>
              <a:latin typeface="Arial"/>
              <a:ea typeface="Arial"/>
              <a:cs typeface="Arial"/>
              <a:sym typeface="Arial"/>
            </a:endParaRPr>
          </a:p>
        </p:txBody>
      </p:sp>
      <p:pic>
        <p:nvPicPr>
          <p:cNvPr descr="http://www.marketingfortravelexperts.com/wp-content/uploads/2014/05/black-right-arrow.png" id="594" name="Google Shape;594;g33a589d1dd8_1_422"/>
          <p:cNvPicPr preferRelativeResize="0"/>
          <p:nvPr/>
        </p:nvPicPr>
        <p:blipFill rotWithShape="1">
          <a:blip r:embed="rId3">
            <a:alphaModFix amt="70000"/>
          </a:blip>
          <a:srcRect b="0" l="0" r="0" t="0"/>
          <a:stretch/>
        </p:blipFill>
        <p:spPr>
          <a:xfrm flipH="1" rot="1799999">
            <a:off x="4543897" y="2483885"/>
            <a:ext cx="586241" cy="201740"/>
          </a:xfrm>
          <a:prstGeom prst="rect">
            <a:avLst/>
          </a:prstGeom>
          <a:noFill/>
          <a:ln>
            <a:noFill/>
          </a:ln>
        </p:spPr>
      </p:pic>
      <p:grpSp>
        <p:nvGrpSpPr>
          <p:cNvPr id="595" name="Google Shape;595;g33a589d1dd8_1_422"/>
          <p:cNvGrpSpPr/>
          <p:nvPr/>
        </p:nvGrpSpPr>
        <p:grpSpPr>
          <a:xfrm>
            <a:off x="4961703" y="2626082"/>
            <a:ext cx="2268841" cy="2268568"/>
            <a:chOff x="4848226" y="1518997"/>
            <a:chExt cx="2495700" cy="2495400"/>
          </a:xfrm>
        </p:grpSpPr>
        <p:sp>
          <p:nvSpPr>
            <p:cNvPr id="596" name="Google Shape;596;g33a589d1dd8_1_422"/>
            <p:cNvSpPr/>
            <p:nvPr/>
          </p:nvSpPr>
          <p:spPr>
            <a:xfrm>
              <a:off x="4848226" y="1518997"/>
              <a:ext cx="2495700" cy="2495400"/>
            </a:xfrm>
            <a:prstGeom prst="ellipse">
              <a:avLst/>
            </a:prstGeom>
            <a:gradFill>
              <a:gsLst>
                <a:gs pos="0">
                  <a:srgbClr val="F2F2F2"/>
                </a:gs>
                <a:gs pos="41000">
                  <a:srgbClr val="F2F2F2"/>
                </a:gs>
                <a:gs pos="100000">
                  <a:srgbClr val="D8D8D8"/>
                </a:gs>
              </a:gsLst>
              <a:path path="circle">
                <a:fillToRect b="50%" l="50%" r="50%" t="50%"/>
              </a:path>
              <a:tileRect/>
            </a:grad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pic>
          <p:nvPicPr>
            <p:cNvPr id="597" name="Google Shape;597;g33a589d1dd8_1_422"/>
            <p:cNvPicPr preferRelativeResize="0"/>
            <p:nvPr/>
          </p:nvPicPr>
          <p:blipFill rotWithShape="1">
            <a:blip r:embed="rId4">
              <a:alphaModFix/>
            </a:blip>
            <a:srcRect b="0" l="0" r="0" t="0"/>
            <a:stretch/>
          </p:blipFill>
          <p:spPr>
            <a:xfrm>
              <a:off x="5422548" y="2203409"/>
              <a:ext cx="1346906" cy="1126725"/>
            </a:xfrm>
            <a:prstGeom prst="rect">
              <a:avLst/>
            </a:prstGeom>
            <a:noFill/>
            <a:ln>
              <a:noFill/>
            </a:ln>
          </p:spPr>
        </p:pic>
      </p:grpSp>
      <p:sp>
        <p:nvSpPr>
          <p:cNvPr id="598" name="Google Shape;598;g33a589d1dd8_1_422"/>
          <p:cNvSpPr/>
          <p:nvPr/>
        </p:nvSpPr>
        <p:spPr>
          <a:xfrm>
            <a:off x="5087770" y="2807090"/>
            <a:ext cx="288000" cy="288000"/>
          </a:xfrm>
          <a:prstGeom prst="ellipse">
            <a:avLst/>
          </a:prstGeom>
          <a:solidFill>
            <a:srgbClr val="2D75B6"/>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99" name="Google Shape;599;g33a589d1dd8_1_422"/>
          <p:cNvSpPr/>
          <p:nvPr/>
        </p:nvSpPr>
        <p:spPr>
          <a:xfrm>
            <a:off x="6814366" y="2807090"/>
            <a:ext cx="288000" cy="288000"/>
          </a:xfrm>
          <a:prstGeom prst="ellipse">
            <a:avLst/>
          </a:prstGeom>
          <a:solidFill>
            <a:srgbClr val="4AB9C4"/>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00" name="Google Shape;600;g33a589d1dd8_1_422"/>
          <p:cNvSpPr/>
          <p:nvPr/>
        </p:nvSpPr>
        <p:spPr>
          <a:xfrm>
            <a:off x="5087770" y="4457071"/>
            <a:ext cx="288000" cy="288000"/>
          </a:xfrm>
          <a:prstGeom prst="ellipse">
            <a:avLst/>
          </a:prstGeom>
          <a:solidFill>
            <a:srgbClr val="74CA2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01" name="Google Shape;601;g33a589d1dd8_1_422"/>
          <p:cNvSpPr/>
          <p:nvPr/>
        </p:nvSpPr>
        <p:spPr>
          <a:xfrm>
            <a:off x="7844484" y="4952795"/>
            <a:ext cx="2654400" cy="7191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F7F7F"/>
                </a:solidFill>
                <a:latin typeface="Roboto"/>
                <a:ea typeface="Roboto"/>
                <a:cs typeface="Roboto"/>
                <a:sym typeface="Roboto"/>
              </a:rPr>
              <a:t>workflow can be restarted from checkpoint file recover from failures with minimal loss</a:t>
            </a:r>
            <a:endParaRPr b="0" i="0" sz="1400" u="none" cap="none" strike="noStrike">
              <a:solidFill>
                <a:srgbClr val="000000"/>
              </a:solidFill>
              <a:latin typeface="Arial"/>
              <a:ea typeface="Arial"/>
              <a:cs typeface="Arial"/>
              <a:sym typeface="Arial"/>
            </a:endParaRPr>
          </a:p>
        </p:txBody>
      </p:sp>
      <p:sp>
        <p:nvSpPr>
          <p:cNvPr id="602" name="Google Shape;602;g33a589d1dd8_1_422"/>
          <p:cNvSpPr/>
          <p:nvPr/>
        </p:nvSpPr>
        <p:spPr>
          <a:xfrm>
            <a:off x="6814366" y="4457071"/>
            <a:ext cx="288000" cy="288000"/>
          </a:xfrm>
          <a:prstGeom prst="ellipse">
            <a:avLst/>
          </a:prstGeom>
          <a:solidFill>
            <a:srgbClr val="FFC000"/>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pic>
        <p:nvPicPr>
          <p:cNvPr descr="http://www.marketingfortravelexperts.com/wp-content/uploads/2014/05/black-right-arrow.png" id="603" name="Google Shape;603;g33a589d1dd8_1_422"/>
          <p:cNvPicPr preferRelativeResize="0"/>
          <p:nvPr/>
        </p:nvPicPr>
        <p:blipFill rotWithShape="1">
          <a:blip r:embed="rId3">
            <a:alphaModFix amt="70000"/>
          </a:blip>
          <a:srcRect b="0" l="0" r="0" t="0"/>
          <a:stretch/>
        </p:blipFill>
        <p:spPr>
          <a:xfrm rot="-1799999">
            <a:off x="7041636" y="2483884"/>
            <a:ext cx="586241" cy="201740"/>
          </a:xfrm>
          <a:prstGeom prst="rect">
            <a:avLst/>
          </a:prstGeom>
          <a:noFill/>
          <a:ln>
            <a:noFill/>
          </a:ln>
        </p:spPr>
      </p:pic>
      <p:pic>
        <p:nvPicPr>
          <p:cNvPr descr="http://www.marketingfortravelexperts.com/wp-content/uploads/2014/05/black-right-arrow.png" id="604" name="Google Shape;604;g33a589d1dd8_1_422"/>
          <p:cNvPicPr preferRelativeResize="0"/>
          <p:nvPr/>
        </p:nvPicPr>
        <p:blipFill rotWithShape="1">
          <a:blip r:embed="rId3">
            <a:alphaModFix amt="70000"/>
          </a:blip>
          <a:srcRect b="0" l="0" r="0" t="0"/>
          <a:stretch/>
        </p:blipFill>
        <p:spPr>
          <a:xfrm rot="9000001">
            <a:off x="4543897" y="4859772"/>
            <a:ext cx="586241" cy="201740"/>
          </a:xfrm>
          <a:prstGeom prst="rect">
            <a:avLst/>
          </a:prstGeom>
          <a:noFill/>
          <a:ln>
            <a:noFill/>
          </a:ln>
        </p:spPr>
      </p:pic>
      <p:pic>
        <p:nvPicPr>
          <p:cNvPr descr="http://www.marketingfortravelexperts.com/wp-content/uploads/2014/05/black-right-arrow.png" id="605" name="Google Shape;605;g33a589d1dd8_1_422"/>
          <p:cNvPicPr preferRelativeResize="0"/>
          <p:nvPr/>
        </p:nvPicPr>
        <p:blipFill rotWithShape="1">
          <a:blip r:embed="rId3">
            <a:alphaModFix amt="70000"/>
          </a:blip>
          <a:srcRect b="0" l="0" r="0" t="0"/>
          <a:stretch/>
        </p:blipFill>
        <p:spPr>
          <a:xfrm flipH="1" rot="-9000001">
            <a:off x="7041636" y="4859771"/>
            <a:ext cx="586241" cy="201740"/>
          </a:xfrm>
          <a:prstGeom prst="rect">
            <a:avLst/>
          </a:prstGeom>
          <a:noFill/>
          <a:ln>
            <a:noFill/>
          </a:ln>
        </p:spPr>
      </p:pic>
      <p:grpSp>
        <p:nvGrpSpPr>
          <p:cNvPr id="606" name="Google Shape;606;g33a589d1dd8_1_422"/>
          <p:cNvGrpSpPr/>
          <p:nvPr/>
        </p:nvGrpSpPr>
        <p:grpSpPr>
          <a:xfrm>
            <a:off x="1515693" y="4472852"/>
            <a:ext cx="190167" cy="380333"/>
            <a:chOff x="7081838" y="2503488"/>
            <a:chExt cx="142875" cy="285750"/>
          </a:xfrm>
        </p:grpSpPr>
        <p:sp>
          <p:nvSpPr>
            <p:cNvPr id="607" name="Google Shape;607;g33a589d1dd8_1_422"/>
            <p:cNvSpPr/>
            <p:nvPr/>
          </p:nvSpPr>
          <p:spPr>
            <a:xfrm>
              <a:off x="7081838" y="2503488"/>
              <a:ext cx="142875" cy="242887"/>
            </a:xfrm>
            <a:custGeom>
              <a:rect b="b" l="l" r="r" t="t"/>
              <a:pathLst>
                <a:path extrusionOk="0" h="766" w="450">
                  <a:moveTo>
                    <a:pt x="225" y="120"/>
                  </a:moveTo>
                  <a:lnTo>
                    <a:pt x="235" y="121"/>
                  </a:lnTo>
                  <a:lnTo>
                    <a:pt x="246" y="122"/>
                  </a:lnTo>
                  <a:lnTo>
                    <a:pt x="256" y="125"/>
                  </a:lnTo>
                  <a:lnTo>
                    <a:pt x="266" y="129"/>
                  </a:lnTo>
                  <a:lnTo>
                    <a:pt x="275" y="133"/>
                  </a:lnTo>
                  <a:lnTo>
                    <a:pt x="284" y="139"/>
                  </a:lnTo>
                  <a:lnTo>
                    <a:pt x="292" y="144"/>
                  </a:lnTo>
                  <a:lnTo>
                    <a:pt x="299" y="151"/>
                  </a:lnTo>
                  <a:lnTo>
                    <a:pt x="306" y="158"/>
                  </a:lnTo>
                  <a:lnTo>
                    <a:pt x="312" y="167"/>
                  </a:lnTo>
                  <a:lnTo>
                    <a:pt x="317" y="176"/>
                  </a:lnTo>
                  <a:lnTo>
                    <a:pt x="322" y="185"/>
                  </a:lnTo>
                  <a:lnTo>
                    <a:pt x="326" y="195"/>
                  </a:lnTo>
                  <a:lnTo>
                    <a:pt x="328" y="205"/>
                  </a:lnTo>
                  <a:lnTo>
                    <a:pt x="330" y="214"/>
                  </a:lnTo>
                  <a:lnTo>
                    <a:pt x="330" y="225"/>
                  </a:lnTo>
                  <a:lnTo>
                    <a:pt x="330" y="236"/>
                  </a:lnTo>
                  <a:lnTo>
                    <a:pt x="328" y="246"/>
                  </a:lnTo>
                  <a:lnTo>
                    <a:pt x="326" y="256"/>
                  </a:lnTo>
                  <a:lnTo>
                    <a:pt x="322" y="266"/>
                  </a:lnTo>
                  <a:lnTo>
                    <a:pt x="317" y="275"/>
                  </a:lnTo>
                  <a:lnTo>
                    <a:pt x="312" y="284"/>
                  </a:lnTo>
                  <a:lnTo>
                    <a:pt x="306" y="293"/>
                  </a:lnTo>
                  <a:lnTo>
                    <a:pt x="299" y="299"/>
                  </a:lnTo>
                  <a:lnTo>
                    <a:pt x="292" y="307"/>
                  </a:lnTo>
                  <a:lnTo>
                    <a:pt x="284" y="312"/>
                  </a:lnTo>
                  <a:lnTo>
                    <a:pt x="275" y="318"/>
                  </a:lnTo>
                  <a:lnTo>
                    <a:pt x="266" y="322"/>
                  </a:lnTo>
                  <a:lnTo>
                    <a:pt x="256" y="326"/>
                  </a:lnTo>
                  <a:lnTo>
                    <a:pt x="246" y="328"/>
                  </a:lnTo>
                  <a:lnTo>
                    <a:pt x="235" y="330"/>
                  </a:lnTo>
                  <a:lnTo>
                    <a:pt x="225" y="330"/>
                  </a:lnTo>
                  <a:lnTo>
                    <a:pt x="214" y="330"/>
                  </a:lnTo>
                  <a:lnTo>
                    <a:pt x="203" y="328"/>
                  </a:lnTo>
                  <a:lnTo>
                    <a:pt x="194" y="326"/>
                  </a:lnTo>
                  <a:lnTo>
                    <a:pt x="184" y="322"/>
                  </a:lnTo>
                  <a:lnTo>
                    <a:pt x="175" y="318"/>
                  </a:lnTo>
                  <a:lnTo>
                    <a:pt x="166" y="312"/>
                  </a:lnTo>
                  <a:lnTo>
                    <a:pt x="158" y="307"/>
                  </a:lnTo>
                  <a:lnTo>
                    <a:pt x="151" y="299"/>
                  </a:lnTo>
                  <a:lnTo>
                    <a:pt x="144" y="293"/>
                  </a:lnTo>
                  <a:lnTo>
                    <a:pt x="137" y="284"/>
                  </a:lnTo>
                  <a:lnTo>
                    <a:pt x="133" y="275"/>
                  </a:lnTo>
                  <a:lnTo>
                    <a:pt x="129" y="266"/>
                  </a:lnTo>
                  <a:lnTo>
                    <a:pt x="124" y="256"/>
                  </a:lnTo>
                  <a:lnTo>
                    <a:pt x="122" y="246"/>
                  </a:lnTo>
                  <a:lnTo>
                    <a:pt x="121" y="236"/>
                  </a:lnTo>
                  <a:lnTo>
                    <a:pt x="120" y="225"/>
                  </a:lnTo>
                  <a:lnTo>
                    <a:pt x="121" y="214"/>
                  </a:lnTo>
                  <a:lnTo>
                    <a:pt x="122" y="205"/>
                  </a:lnTo>
                  <a:lnTo>
                    <a:pt x="124" y="195"/>
                  </a:lnTo>
                  <a:lnTo>
                    <a:pt x="129" y="185"/>
                  </a:lnTo>
                  <a:lnTo>
                    <a:pt x="133" y="175"/>
                  </a:lnTo>
                  <a:lnTo>
                    <a:pt x="137" y="167"/>
                  </a:lnTo>
                  <a:lnTo>
                    <a:pt x="144" y="158"/>
                  </a:lnTo>
                  <a:lnTo>
                    <a:pt x="151" y="151"/>
                  </a:lnTo>
                  <a:lnTo>
                    <a:pt x="158" y="144"/>
                  </a:lnTo>
                  <a:lnTo>
                    <a:pt x="166" y="139"/>
                  </a:lnTo>
                  <a:lnTo>
                    <a:pt x="175" y="133"/>
                  </a:lnTo>
                  <a:lnTo>
                    <a:pt x="184" y="129"/>
                  </a:lnTo>
                  <a:lnTo>
                    <a:pt x="194" y="125"/>
                  </a:lnTo>
                  <a:lnTo>
                    <a:pt x="203" y="122"/>
                  </a:lnTo>
                  <a:lnTo>
                    <a:pt x="214" y="121"/>
                  </a:lnTo>
                  <a:lnTo>
                    <a:pt x="225" y="121"/>
                  </a:lnTo>
                  <a:lnTo>
                    <a:pt x="225" y="120"/>
                  </a:lnTo>
                  <a:close/>
                  <a:moveTo>
                    <a:pt x="210" y="691"/>
                  </a:moveTo>
                  <a:lnTo>
                    <a:pt x="210" y="751"/>
                  </a:lnTo>
                  <a:lnTo>
                    <a:pt x="210" y="754"/>
                  </a:lnTo>
                  <a:lnTo>
                    <a:pt x="211" y="757"/>
                  </a:lnTo>
                  <a:lnTo>
                    <a:pt x="212" y="759"/>
                  </a:lnTo>
                  <a:lnTo>
                    <a:pt x="214" y="762"/>
                  </a:lnTo>
                  <a:lnTo>
                    <a:pt x="217" y="764"/>
                  </a:lnTo>
                  <a:lnTo>
                    <a:pt x="219" y="765"/>
                  </a:lnTo>
                  <a:lnTo>
                    <a:pt x="222" y="766"/>
                  </a:lnTo>
                  <a:lnTo>
                    <a:pt x="225" y="766"/>
                  </a:lnTo>
                  <a:lnTo>
                    <a:pt x="228" y="766"/>
                  </a:lnTo>
                  <a:lnTo>
                    <a:pt x="231" y="765"/>
                  </a:lnTo>
                  <a:lnTo>
                    <a:pt x="233" y="764"/>
                  </a:lnTo>
                  <a:lnTo>
                    <a:pt x="235" y="762"/>
                  </a:lnTo>
                  <a:lnTo>
                    <a:pt x="238" y="759"/>
                  </a:lnTo>
                  <a:lnTo>
                    <a:pt x="239" y="757"/>
                  </a:lnTo>
                  <a:lnTo>
                    <a:pt x="240" y="754"/>
                  </a:lnTo>
                  <a:lnTo>
                    <a:pt x="240" y="751"/>
                  </a:lnTo>
                  <a:lnTo>
                    <a:pt x="240" y="691"/>
                  </a:lnTo>
                  <a:lnTo>
                    <a:pt x="241" y="680"/>
                  </a:lnTo>
                  <a:lnTo>
                    <a:pt x="242" y="670"/>
                  </a:lnTo>
                  <a:lnTo>
                    <a:pt x="245" y="658"/>
                  </a:lnTo>
                  <a:lnTo>
                    <a:pt x="249" y="647"/>
                  </a:lnTo>
                  <a:lnTo>
                    <a:pt x="260" y="622"/>
                  </a:lnTo>
                  <a:lnTo>
                    <a:pt x="273" y="595"/>
                  </a:lnTo>
                  <a:lnTo>
                    <a:pt x="288" y="568"/>
                  </a:lnTo>
                  <a:lnTo>
                    <a:pt x="306" y="539"/>
                  </a:lnTo>
                  <a:lnTo>
                    <a:pt x="323" y="511"/>
                  </a:lnTo>
                  <a:lnTo>
                    <a:pt x="342" y="482"/>
                  </a:lnTo>
                  <a:lnTo>
                    <a:pt x="363" y="450"/>
                  </a:lnTo>
                  <a:lnTo>
                    <a:pt x="383" y="419"/>
                  </a:lnTo>
                  <a:lnTo>
                    <a:pt x="401" y="388"/>
                  </a:lnTo>
                  <a:lnTo>
                    <a:pt x="417" y="360"/>
                  </a:lnTo>
                  <a:lnTo>
                    <a:pt x="425" y="345"/>
                  </a:lnTo>
                  <a:lnTo>
                    <a:pt x="430" y="331"/>
                  </a:lnTo>
                  <a:lnTo>
                    <a:pt x="437" y="318"/>
                  </a:lnTo>
                  <a:lnTo>
                    <a:pt x="441" y="305"/>
                  </a:lnTo>
                  <a:lnTo>
                    <a:pt x="445" y="292"/>
                  </a:lnTo>
                  <a:lnTo>
                    <a:pt x="448" y="279"/>
                  </a:lnTo>
                  <a:lnTo>
                    <a:pt x="450" y="267"/>
                  </a:lnTo>
                  <a:lnTo>
                    <a:pt x="450" y="255"/>
                  </a:lnTo>
                  <a:lnTo>
                    <a:pt x="449" y="225"/>
                  </a:lnTo>
                  <a:lnTo>
                    <a:pt x="447" y="198"/>
                  </a:lnTo>
                  <a:lnTo>
                    <a:pt x="441" y="172"/>
                  </a:lnTo>
                  <a:lnTo>
                    <a:pt x="435" y="147"/>
                  </a:lnTo>
                  <a:lnTo>
                    <a:pt x="431" y="135"/>
                  </a:lnTo>
                  <a:lnTo>
                    <a:pt x="427" y="124"/>
                  </a:lnTo>
                  <a:lnTo>
                    <a:pt x="421" y="113"/>
                  </a:lnTo>
                  <a:lnTo>
                    <a:pt x="417" y="103"/>
                  </a:lnTo>
                  <a:lnTo>
                    <a:pt x="410" y="93"/>
                  </a:lnTo>
                  <a:lnTo>
                    <a:pt x="405" y="85"/>
                  </a:lnTo>
                  <a:lnTo>
                    <a:pt x="398" y="76"/>
                  </a:lnTo>
                  <a:lnTo>
                    <a:pt x="392" y="67"/>
                  </a:lnTo>
                  <a:lnTo>
                    <a:pt x="384" y="59"/>
                  </a:lnTo>
                  <a:lnTo>
                    <a:pt x="376" y="52"/>
                  </a:lnTo>
                  <a:lnTo>
                    <a:pt x="367" y="45"/>
                  </a:lnTo>
                  <a:lnTo>
                    <a:pt x="359" y="38"/>
                  </a:lnTo>
                  <a:lnTo>
                    <a:pt x="350" y="32"/>
                  </a:lnTo>
                  <a:lnTo>
                    <a:pt x="341" y="26"/>
                  </a:lnTo>
                  <a:lnTo>
                    <a:pt x="331" y="22"/>
                  </a:lnTo>
                  <a:lnTo>
                    <a:pt x="320" y="17"/>
                  </a:lnTo>
                  <a:lnTo>
                    <a:pt x="310" y="13"/>
                  </a:lnTo>
                  <a:lnTo>
                    <a:pt x="299" y="10"/>
                  </a:lnTo>
                  <a:lnTo>
                    <a:pt x="287" y="6"/>
                  </a:lnTo>
                  <a:lnTo>
                    <a:pt x="276" y="4"/>
                  </a:lnTo>
                  <a:lnTo>
                    <a:pt x="264" y="3"/>
                  </a:lnTo>
                  <a:lnTo>
                    <a:pt x="251" y="1"/>
                  </a:lnTo>
                  <a:lnTo>
                    <a:pt x="239" y="1"/>
                  </a:lnTo>
                  <a:lnTo>
                    <a:pt x="225" y="0"/>
                  </a:lnTo>
                  <a:lnTo>
                    <a:pt x="212" y="1"/>
                  </a:lnTo>
                  <a:lnTo>
                    <a:pt x="199" y="1"/>
                  </a:lnTo>
                  <a:lnTo>
                    <a:pt x="186" y="3"/>
                  </a:lnTo>
                  <a:lnTo>
                    <a:pt x="174" y="4"/>
                  </a:lnTo>
                  <a:lnTo>
                    <a:pt x="163" y="6"/>
                  </a:lnTo>
                  <a:lnTo>
                    <a:pt x="151" y="10"/>
                  </a:lnTo>
                  <a:lnTo>
                    <a:pt x="140" y="13"/>
                  </a:lnTo>
                  <a:lnTo>
                    <a:pt x="130" y="17"/>
                  </a:lnTo>
                  <a:lnTo>
                    <a:pt x="119" y="22"/>
                  </a:lnTo>
                  <a:lnTo>
                    <a:pt x="110" y="26"/>
                  </a:lnTo>
                  <a:lnTo>
                    <a:pt x="100" y="32"/>
                  </a:lnTo>
                  <a:lnTo>
                    <a:pt x="91" y="38"/>
                  </a:lnTo>
                  <a:lnTo>
                    <a:pt x="82" y="45"/>
                  </a:lnTo>
                  <a:lnTo>
                    <a:pt x="74" y="52"/>
                  </a:lnTo>
                  <a:lnTo>
                    <a:pt x="66" y="59"/>
                  </a:lnTo>
                  <a:lnTo>
                    <a:pt x="59" y="67"/>
                  </a:lnTo>
                  <a:lnTo>
                    <a:pt x="51" y="76"/>
                  </a:lnTo>
                  <a:lnTo>
                    <a:pt x="45" y="85"/>
                  </a:lnTo>
                  <a:lnTo>
                    <a:pt x="39" y="93"/>
                  </a:lnTo>
                  <a:lnTo>
                    <a:pt x="33" y="103"/>
                  </a:lnTo>
                  <a:lnTo>
                    <a:pt x="28" y="113"/>
                  </a:lnTo>
                  <a:lnTo>
                    <a:pt x="23" y="124"/>
                  </a:lnTo>
                  <a:lnTo>
                    <a:pt x="18" y="135"/>
                  </a:lnTo>
                  <a:lnTo>
                    <a:pt x="15" y="147"/>
                  </a:lnTo>
                  <a:lnTo>
                    <a:pt x="9" y="172"/>
                  </a:lnTo>
                  <a:lnTo>
                    <a:pt x="3" y="198"/>
                  </a:lnTo>
                  <a:lnTo>
                    <a:pt x="1" y="225"/>
                  </a:lnTo>
                  <a:lnTo>
                    <a:pt x="0" y="255"/>
                  </a:lnTo>
                  <a:lnTo>
                    <a:pt x="1" y="267"/>
                  </a:lnTo>
                  <a:lnTo>
                    <a:pt x="2" y="279"/>
                  </a:lnTo>
                  <a:lnTo>
                    <a:pt x="5" y="292"/>
                  </a:lnTo>
                  <a:lnTo>
                    <a:pt x="9" y="305"/>
                  </a:lnTo>
                  <a:lnTo>
                    <a:pt x="14" y="318"/>
                  </a:lnTo>
                  <a:lnTo>
                    <a:pt x="20" y="331"/>
                  </a:lnTo>
                  <a:lnTo>
                    <a:pt x="25" y="345"/>
                  </a:lnTo>
                  <a:lnTo>
                    <a:pt x="33" y="360"/>
                  </a:lnTo>
                  <a:lnTo>
                    <a:pt x="49" y="388"/>
                  </a:lnTo>
                  <a:lnTo>
                    <a:pt x="67" y="419"/>
                  </a:lnTo>
                  <a:lnTo>
                    <a:pt x="87" y="450"/>
                  </a:lnTo>
                  <a:lnTo>
                    <a:pt x="108" y="482"/>
                  </a:lnTo>
                  <a:lnTo>
                    <a:pt x="126" y="511"/>
                  </a:lnTo>
                  <a:lnTo>
                    <a:pt x="145" y="539"/>
                  </a:lnTo>
                  <a:lnTo>
                    <a:pt x="162" y="568"/>
                  </a:lnTo>
                  <a:lnTo>
                    <a:pt x="177" y="595"/>
                  </a:lnTo>
                  <a:lnTo>
                    <a:pt x="190" y="622"/>
                  </a:lnTo>
                  <a:lnTo>
                    <a:pt x="201" y="647"/>
                  </a:lnTo>
                  <a:lnTo>
                    <a:pt x="205" y="659"/>
                  </a:lnTo>
                  <a:lnTo>
                    <a:pt x="208" y="670"/>
                  </a:lnTo>
                  <a:lnTo>
                    <a:pt x="209" y="681"/>
                  </a:lnTo>
                  <a:lnTo>
                    <a:pt x="210" y="691"/>
                  </a:lnTo>
                  <a:lnTo>
                    <a:pt x="210" y="691"/>
                  </a:lnTo>
                  <a:close/>
                </a:path>
              </a:pathLst>
            </a:custGeom>
            <a:solidFill>
              <a:srgbClr val="74CA2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08" name="Google Shape;608;g33a589d1dd8_1_422"/>
            <p:cNvSpPr/>
            <p:nvPr/>
          </p:nvSpPr>
          <p:spPr>
            <a:xfrm>
              <a:off x="7091363" y="2741613"/>
              <a:ext cx="123825" cy="47625"/>
            </a:xfrm>
            <a:custGeom>
              <a:rect b="b" l="l" r="r" t="t"/>
              <a:pathLst>
                <a:path extrusionOk="0" h="150" w="391">
                  <a:moveTo>
                    <a:pt x="390" y="11"/>
                  </a:moveTo>
                  <a:lnTo>
                    <a:pt x="389" y="7"/>
                  </a:lnTo>
                  <a:lnTo>
                    <a:pt x="387" y="5"/>
                  </a:lnTo>
                  <a:lnTo>
                    <a:pt x="386" y="3"/>
                  </a:lnTo>
                  <a:lnTo>
                    <a:pt x="383" y="2"/>
                  </a:lnTo>
                  <a:lnTo>
                    <a:pt x="380" y="1"/>
                  </a:lnTo>
                  <a:lnTo>
                    <a:pt x="377" y="0"/>
                  </a:lnTo>
                  <a:lnTo>
                    <a:pt x="375" y="0"/>
                  </a:lnTo>
                  <a:lnTo>
                    <a:pt x="372" y="1"/>
                  </a:lnTo>
                  <a:lnTo>
                    <a:pt x="196" y="59"/>
                  </a:lnTo>
                  <a:lnTo>
                    <a:pt x="20" y="1"/>
                  </a:lnTo>
                  <a:lnTo>
                    <a:pt x="18" y="0"/>
                  </a:lnTo>
                  <a:lnTo>
                    <a:pt x="15" y="0"/>
                  </a:lnTo>
                  <a:lnTo>
                    <a:pt x="11" y="1"/>
                  </a:lnTo>
                  <a:lnTo>
                    <a:pt x="9" y="2"/>
                  </a:lnTo>
                  <a:lnTo>
                    <a:pt x="7" y="3"/>
                  </a:lnTo>
                  <a:lnTo>
                    <a:pt x="5" y="5"/>
                  </a:lnTo>
                  <a:lnTo>
                    <a:pt x="3" y="7"/>
                  </a:lnTo>
                  <a:lnTo>
                    <a:pt x="2" y="11"/>
                  </a:lnTo>
                  <a:lnTo>
                    <a:pt x="0" y="13"/>
                  </a:lnTo>
                  <a:lnTo>
                    <a:pt x="0" y="16"/>
                  </a:lnTo>
                  <a:lnTo>
                    <a:pt x="2" y="19"/>
                  </a:lnTo>
                  <a:lnTo>
                    <a:pt x="3" y="22"/>
                  </a:lnTo>
                  <a:lnTo>
                    <a:pt x="4" y="24"/>
                  </a:lnTo>
                  <a:lnTo>
                    <a:pt x="6" y="26"/>
                  </a:lnTo>
                  <a:lnTo>
                    <a:pt x="8" y="28"/>
                  </a:lnTo>
                  <a:lnTo>
                    <a:pt x="11" y="29"/>
                  </a:lnTo>
                  <a:lnTo>
                    <a:pt x="148" y="74"/>
                  </a:lnTo>
                  <a:lnTo>
                    <a:pt x="11" y="121"/>
                  </a:lnTo>
                  <a:lnTo>
                    <a:pt x="8" y="122"/>
                  </a:lnTo>
                  <a:lnTo>
                    <a:pt x="6" y="124"/>
                  </a:lnTo>
                  <a:lnTo>
                    <a:pt x="4" y="126"/>
                  </a:lnTo>
                  <a:lnTo>
                    <a:pt x="3" y="128"/>
                  </a:lnTo>
                  <a:lnTo>
                    <a:pt x="2" y="131"/>
                  </a:lnTo>
                  <a:lnTo>
                    <a:pt x="0" y="134"/>
                  </a:lnTo>
                  <a:lnTo>
                    <a:pt x="0" y="137"/>
                  </a:lnTo>
                  <a:lnTo>
                    <a:pt x="2" y="139"/>
                  </a:lnTo>
                  <a:lnTo>
                    <a:pt x="4" y="144"/>
                  </a:lnTo>
                  <a:lnTo>
                    <a:pt x="7" y="147"/>
                  </a:lnTo>
                  <a:lnTo>
                    <a:pt x="11" y="149"/>
                  </a:lnTo>
                  <a:lnTo>
                    <a:pt x="16" y="150"/>
                  </a:lnTo>
                  <a:lnTo>
                    <a:pt x="18" y="150"/>
                  </a:lnTo>
                  <a:lnTo>
                    <a:pt x="20" y="149"/>
                  </a:lnTo>
                  <a:lnTo>
                    <a:pt x="196" y="91"/>
                  </a:lnTo>
                  <a:lnTo>
                    <a:pt x="372" y="149"/>
                  </a:lnTo>
                  <a:lnTo>
                    <a:pt x="374" y="150"/>
                  </a:lnTo>
                  <a:lnTo>
                    <a:pt x="376" y="150"/>
                  </a:lnTo>
                  <a:lnTo>
                    <a:pt x="380" y="149"/>
                  </a:lnTo>
                  <a:lnTo>
                    <a:pt x="385" y="147"/>
                  </a:lnTo>
                  <a:lnTo>
                    <a:pt x="388" y="144"/>
                  </a:lnTo>
                  <a:lnTo>
                    <a:pt x="390" y="139"/>
                  </a:lnTo>
                  <a:lnTo>
                    <a:pt x="391" y="137"/>
                  </a:lnTo>
                  <a:lnTo>
                    <a:pt x="391" y="134"/>
                  </a:lnTo>
                  <a:lnTo>
                    <a:pt x="390" y="131"/>
                  </a:lnTo>
                  <a:lnTo>
                    <a:pt x="389" y="128"/>
                  </a:lnTo>
                  <a:lnTo>
                    <a:pt x="388" y="126"/>
                  </a:lnTo>
                  <a:lnTo>
                    <a:pt x="386" y="124"/>
                  </a:lnTo>
                  <a:lnTo>
                    <a:pt x="384" y="122"/>
                  </a:lnTo>
                  <a:lnTo>
                    <a:pt x="381" y="121"/>
                  </a:lnTo>
                  <a:lnTo>
                    <a:pt x="244" y="74"/>
                  </a:lnTo>
                  <a:lnTo>
                    <a:pt x="381" y="29"/>
                  </a:lnTo>
                  <a:lnTo>
                    <a:pt x="384" y="28"/>
                  </a:lnTo>
                  <a:lnTo>
                    <a:pt x="386" y="26"/>
                  </a:lnTo>
                  <a:lnTo>
                    <a:pt x="388" y="24"/>
                  </a:lnTo>
                  <a:lnTo>
                    <a:pt x="389" y="22"/>
                  </a:lnTo>
                  <a:lnTo>
                    <a:pt x="390" y="19"/>
                  </a:lnTo>
                  <a:lnTo>
                    <a:pt x="391" y="16"/>
                  </a:lnTo>
                  <a:lnTo>
                    <a:pt x="391" y="13"/>
                  </a:lnTo>
                  <a:lnTo>
                    <a:pt x="390" y="11"/>
                  </a:lnTo>
                  <a:lnTo>
                    <a:pt x="390" y="11"/>
                  </a:lnTo>
                  <a:close/>
                </a:path>
              </a:pathLst>
            </a:custGeom>
            <a:solidFill>
              <a:srgbClr val="74CA2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609" name="Google Shape;609;g33a589d1dd8_1_422"/>
          <p:cNvGrpSpPr/>
          <p:nvPr/>
        </p:nvGrpSpPr>
        <p:grpSpPr>
          <a:xfrm>
            <a:off x="1983254" y="2031832"/>
            <a:ext cx="314325" cy="272415"/>
            <a:chOff x="5473700" y="3365500"/>
            <a:chExt cx="285750" cy="247650"/>
          </a:xfrm>
        </p:grpSpPr>
        <p:sp>
          <p:nvSpPr>
            <p:cNvPr id="610" name="Google Shape;610;g33a589d1dd8_1_422"/>
            <p:cNvSpPr/>
            <p:nvPr/>
          </p:nvSpPr>
          <p:spPr>
            <a:xfrm>
              <a:off x="5511800" y="3479800"/>
              <a:ext cx="247649" cy="133350"/>
            </a:xfrm>
            <a:custGeom>
              <a:rect b="b" l="l" r="r" t="t"/>
              <a:pathLst>
                <a:path extrusionOk="0" h="420" w="781">
                  <a:moveTo>
                    <a:pt x="691" y="150"/>
                  </a:moveTo>
                  <a:lnTo>
                    <a:pt x="691" y="163"/>
                  </a:lnTo>
                  <a:lnTo>
                    <a:pt x="688" y="175"/>
                  </a:lnTo>
                  <a:lnTo>
                    <a:pt x="686" y="186"/>
                  </a:lnTo>
                  <a:lnTo>
                    <a:pt x="681" y="197"/>
                  </a:lnTo>
                  <a:lnTo>
                    <a:pt x="677" y="207"/>
                  </a:lnTo>
                  <a:lnTo>
                    <a:pt x="670" y="218"/>
                  </a:lnTo>
                  <a:lnTo>
                    <a:pt x="663" y="227"/>
                  </a:lnTo>
                  <a:lnTo>
                    <a:pt x="656" y="235"/>
                  </a:lnTo>
                  <a:lnTo>
                    <a:pt x="647" y="243"/>
                  </a:lnTo>
                  <a:lnTo>
                    <a:pt x="637" y="250"/>
                  </a:lnTo>
                  <a:lnTo>
                    <a:pt x="628" y="256"/>
                  </a:lnTo>
                  <a:lnTo>
                    <a:pt x="618" y="262"/>
                  </a:lnTo>
                  <a:lnTo>
                    <a:pt x="606" y="265"/>
                  </a:lnTo>
                  <a:lnTo>
                    <a:pt x="594" y="268"/>
                  </a:lnTo>
                  <a:lnTo>
                    <a:pt x="583" y="270"/>
                  </a:lnTo>
                  <a:lnTo>
                    <a:pt x="570" y="271"/>
                  </a:lnTo>
                  <a:lnTo>
                    <a:pt x="0" y="271"/>
                  </a:lnTo>
                  <a:lnTo>
                    <a:pt x="0" y="331"/>
                  </a:lnTo>
                  <a:lnTo>
                    <a:pt x="0" y="340"/>
                  </a:lnTo>
                  <a:lnTo>
                    <a:pt x="1" y="348"/>
                  </a:lnTo>
                  <a:lnTo>
                    <a:pt x="4" y="358"/>
                  </a:lnTo>
                  <a:lnTo>
                    <a:pt x="7" y="366"/>
                  </a:lnTo>
                  <a:lnTo>
                    <a:pt x="11" y="374"/>
                  </a:lnTo>
                  <a:lnTo>
                    <a:pt x="15" y="381"/>
                  </a:lnTo>
                  <a:lnTo>
                    <a:pt x="20" y="388"/>
                  </a:lnTo>
                  <a:lnTo>
                    <a:pt x="26" y="395"/>
                  </a:lnTo>
                  <a:lnTo>
                    <a:pt x="33" y="401"/>
                  </a:lnTo>
                  <a:lnTo>
                    <a:pt x="40" y="405"/>
                  </a:lnTo>
                  <a:lnTo>
                    <a:pt x="47" y="410"/>
                  </a:lnTo>
                  <a:lnTo>
                    <a:pt x="55" y="413"/>
                  </a:lnTo>
                  <a:lnTo>
                    <a:pt x="63" y="417"/>
                  </a:lnTo>
                  <a:lnTo>
                    <a:pt x="72" y="419"/>
                  </a:lnTo>
                  <a:lnTo>
                    <a:pt x="81" y="420"/>
                  </a:lnTo>
                  <a:lnTo>
                    <a:pt x="89" y="420"/>
                  </a:lnTo>
                  <a:lnTo>
                    <a:pt x="691" y="420"/>
                  </a:lnTo>
                  <a:lnTo>
                    <a:pt x="700" y="420"/>
                  </a:lnTo>
                  <a:lnTo>
                    <a:pt x="709" y="419"/>
                  </a:lnTo>
                  <a:lnTo>
                    <a:pt x="717" y="417"/>
                  </a:lnTo>
                  <a:lnTo>
                    <a:pt x="726" y="413"/>
                  </a:lnTo>
                  <a:lnTo>
                    <a:pt x="733" y="410"/>
                  </a:lnTo>
                  <a:lnTo>
                    <a:pt x="742" y="405"/>
                  </a:lnTo>
                  <a:lnTo>
                    <a:pt x="749" y="401"/>
                  </a:lnTo>
                  <a:lnTo>
                    <a:pt x="754" y="395"/>
                  </a:lnTo>
                  <a:lnTo>
                    <a:pt x="760" y="388"/>
                  </a:lnTo>
                  <a:lnTo>
                    <a:pt x="766" y="381"/>
                  </a:lnTo>
                  <a:lnTo>
                    <a:pt x="771" y="374"/>
                  </a:lnTo>
                  <a:lnTo>
                    <a:pt x="774" y="366"/>
                  </a:lnTo>
                  <a:lnTo>
                    <a:pt x="777" y="358"/>
                  </a:lnTo>
                  <a:lnTo>
                    <a:pt x="779" y="348"/>
                  </a:lnTo>
                  <a:lnTo>
                    <a:pt x="781" y="340"/>
                  </a:lnTo>
                  <a:lnTo>
                    <a:pt x="781" y="331"/>
                  </a:lnTo>
                  <a:lnTo>
                    <a:pt x="781" y="0"/>
                  </a:lnTo>
                  <a:lnTo>
                    <a:pt x="691" y="0"/>
                  </a:lnTo>
                  <a:lnTo>
                    <a:pt x="691" y="150"/>
                  </a:lnTo>
                  <a:close/>
                </a:path>
              </a:pathLst>
            </a:custGeom>
            <a:solidFill>
              <a:srgbClr val="2D75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11" name="Google Shape;611;g33a589d1dd8_1_422"/>
            <p:cNvSpPr/>
            <p:nvPr/>
          </p:nvSpPr>
          <p:spPr>
            <a:xfrm>
              <a:off x="5730875" y="3422650"/>
              <a:ext cx="28575" cy="47625"/>
            </a:xfrm>
            <a:custGeom>
              <a:rect b="b" l="l" r="r" t="t"/>
              <a:pathLst>
                <a:path extrusionOk="0" h="150" w="90">
                  <a:moveTo>
                    <a:pt x="0" y="0"/>
                  </a:moveTo>
                  <a:lnTo>
                    <a:pt x="0" y="150"/>
                  </a:lnTo>
                  <a:lnTo>
                    <a:pt x="90" y="150"/>
                  </a:lnTo>
                  <a:lnTo>
                    <a:pt x="90" y="91"/>
                  </a:lnTo>
                  <a:lnTo>
                    <a:pt x="90" y="81"/>
                  </a:lnTo>
                  <a:lnTo>
                    <a:pt x="88" y="72"/>
                  </a:lnTo>
                  <a:lnTo>
                    <a:pt x="86" y="63"/>
                  </a:lnTo>
                  <a:lnTo>
                    <a:pt x="83" y="55"/>
                  </a:lnTo>
                  <a:lnTo>
                    <a:pt x="80" y="47"/>
                  </a:lnTo>
                  <a:lnTo>
                    <a:pt x="75" y="40"/>
                  </a:lnTo>
                  <a:lnTo>
                    <a:pt x="69" y="33"/>
                  </a:lnTo>
                  <a:lnTo>
                    <a:pt x="63" y="26"/>
                  </a:lnTo>
                  <a:lnTo>
                    <a:pt x="58" y="20"/>
                  </a:lnTo>
                  <a:lnTo>
                    <a:pt x="51" y="15"/>
                  </a:lnTo>
                  <a:lnTo>
                    <a:pt x="42" y="11"/>
                  </a:lnTo>
                  <a:lnTo>
                    <a:pt x="34" y="7"/>
                  </a:lnTo>
                  <a:lnTo>
                    <a:pt x="26" y="4"/>
                  </a:lnTo>
                  <a:lnTo>
                    <a:pt x="18" y="1"/>
                  </a:lnTo>
                  <a:lnTo>
                    <a:pt x="9" y="0"/>
                  </a:lnTo>
                  <a:lnTo>
                    <a:pt x="0" y="0"/>
                  </a:lnTo>
                  <a:lnTo>
                    <a:pt x="0" y="0"/>
                  </a:lnTo>
                  <a:close/>
                </a:path>
              </a:pathLst>
            </a:custGeom>
            <a:solidFill>
              <a:srgbClr val="2D75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12" name="Google Shape;612;g33a589d1dd8_1_422"/>
            <p:cNvSpPr/>
            <p:nvPr/>
          </p:nvSpPr>
          <p:spPr>
            <a:xfrm>
              <a:off x="5473700" y="3422650"/>
              <a:ext cx="247650" cy="133350"/>
            </a:xfrm>
            <a:custGeom>
              <a:rect b="b" l="l" r="r" t="t"/>
              <a:pathLst>
                <a:path extrusionOk="0" h="421" w="780">
                  <a:moveTo>
                    <a:pt x="780" y="330"/>
                  </a:moveTo>
                  <a:lnTo>
                    <a:pt x="780" y="0"/>
                  </a:lnTo>
                  <a:lnTo>
                    <a:pt x="211" y="0"/>
                  </a:lnTo>
                  <a:lnTo>
                    <a:pt x="0" y="0"/>
                  </a:lnTo>
                  <a:lnTo>
                    <a:pt x="0" y="330"/>
                  </a:lnTo>
                  <a:lnTo>
                    <a:pt x="0" y="340"/>
                  </a:lnTo>
                  <a:lnTo>
                    <a:pt x="2" y="349"/>
                  </a:lnTo>
                  <a:lnTo>
                    <a:pt x="3" y="357"/>
                  </a:lnTo>
                  <a:lnTo>
                    <a:pt x="7" y="365"/>
                  </a:lnTo>
                  <a:lnTo>
                    <a:pt x="10" y="373"/>
                  </a:lnTo>
                  <a:lnTo>
                    <a:pt x="15" y="380"/>
                  </a:lnTo>
                  <a:lnTo>
                    <a:pt x="21" y="387"/>
                  </a:lnTo>
                  <a:lnTo>
                    <a:pt x="26" y="394"/>
                  </a:lnTo>
                  <a:lnTo>
                    <a:pt x="32" y="400"/>
                  </a:lnTo>
                  <a:lnTo>
                    <a:pt x="39" y="406"/>
                  </a:lnTo>
                  <a:lnTo>
                    <a:pt x="47" y="409"/>
                  </a:lnTo>
                  <a:lnTo>
                    <a:pt x="54" y="414"/>
                  </a:lnTo>
                  <a:lnTo>
                    <a:pt x="63" y="416"/>
                  </a:lnTo>
                  <a:lnTo>
                    <a:pt x="72" y="418"/>
                  </a:lnTo>
                  <a:lnTo>
                    <a:pt x="81" y="420"/>
                  </a:lnTo>
                  <a:lnTo>
                    <a:pt x="90" y="421"/>
                  </a:lnTo>
                  <a:lnTo>
                    <a:pt x="690" y="421"/>
                  </a:lnTo>
                  <a:lnTo>
                    <a:pt x="699" y="420"/>
                  </a:lnTo>
                  <a:lnTo>
                    <a:pt x="709" y="418"/>
                  </a:lnTo>
                  <a:lnTo>
                    <a:pt x="718" y="416"/>
                  </a:lnTo>
                  <a:lnTo>
                    <a:pt x="726" y="414"/>
                  </a:lnTo>
                  <a:lnTo>
                    <a:pt x="734" y="409"/>
                  </a:lnTo>
                  <a:lnTo>
                    <a:pt x="741" y="404"/>
                  </a:lnTo>
                  <a:lnTo>
                    <a:pt x="748" y="400"/>
                  </a:lnTo>
                  <a:lnTo>
                    <a:pt x="754" y="394"/>
                  </a:lnTo>
                  <a:lnTo>
                    <a:pt x="761" y="387"/>
                  </a:lnTo>
                  <a:lnTo>
                    <a:pt x="765" y="380"/>
                  </a:lnTo>
                  <a:lnTo>
                    <a:pt x="770" y="373"/>
                  </a:lnTo>
                  <a:lnTo>
                    <a:pt x="774" y="365"/>
                  </a:lnTo>
                  <a:lnTo>
                    <a:pt x="777" y="357"/>
                  </a:lnTo>
                  <a:lnTo>
                    <a:pt x="779" y="349"/>
                  </a:lnTo>
                  <a:lnTo>
                    <a:pt x="780" y="340"/>
                  </a:lnTo>
                  <a:lnTo>
                    <a:pt x="780" y="330"/>
                  </a:lnTo>
                  <a:close/>
                </a:path>
              </a:pathLst>
            </a:custGeom>
            <a:solidFill>
              <a:srgbClr val="2D75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13" name="Google Shape;613;g33a589d1dd8_1_422"/>
            <p:cNvSpPr/>
            <p:nvPr/>
          </p:nvSpPr>
          <p:spPr>
            <a:xfrm>
              <a:off x="5473700" y="3365500"/>
              <a:ext cx="247650" cy="47625"/>
            </a:xfrm>
            <a:custGeom>
              <a:rect b="b" l="l" r="r" t="t"/>
              <a:pathLst>
                <a:path extrusionOk="0" h="150" w="780">
                  <a:moveTo>
                    <a:pt x="180" y="90"/>
                  </a:moveTo>
                  <a:lnTo>
                    <a:pt x="180" y="84"/>
                  </a:lnTo>
                  <a:lnTo>
                    <a:pt x="183" y="78"/>
                  </a:lnTo>
                  <a:lnTo>
                    <a:pt x="185" y="73"/>
                  </a:lnTo>
                  <a:lnTo>
                    <a:pt x="189" y="69"/>
                  </a:lnTo>
                  <a:lnTo>
                    <a:pt x="193" y="64"/>
                  </a:lnTo>
                  <a:lnTo>
                    <a:pt x="198" y="62"/>
                  </a:lnTo>
                  <a:lnTo>
                    <a:pt x="204" y="60"/>
                  </a:lnTo>
                  <a:lnTo>
                    <a:pt x="209" y="60"/>
                  </a:lnTo>
                  <a:lnTo>
                    <a:pt x="216" y="60"/>
                  </a:lnTo>
                  <a:lnTo>
                    <a:pt x="222" y="62"/>
                  </a:lnTo>
                  <a:lnTo>
                    <a:pt x="227" y="64"/>
                  </a:lnTo>
                  <a:lnTo>
                    <a:pt x="231" y="69"/>
                  </a:lnTo>
                  <a:lnTo>
                    <a:pt x="235" y="73"/>
                  </a:lnTo>
                  <a:lnTo>
                    <a:pt x="237" y="78"/>
                  </a:lnTo>
                  <a:lnTo>
                    <a:pt x="240" y="84"/>
                  </a:lnTo>
                  <a:lnTo>
                    <a:pt x="240" y="90"/>
                  </a:lnTo>
                  <a:lnTo>
                    <a:pt x="240" y="96"/>
                  </a:lnTo>
                  <a:lnTo>
                    <a:pt x="237" y="102"/>
                  </a:lnTo>
                  <a:lnTo>
                    <a:pt x="235" y="106"/>
                  </a:lnTo>
                  <a:lnTo>
                    <a:pt x="231" y="111"/>
                  </a:lnTo>
                  <a:lnTo>
                    <a:pt x="227" y="114"/>
                  </a:lnTo>
                  <a:lnTo>
                    <a:pt x="222" y="118"/>
                  </a:lnTo>
                  <a:lnTo>
                    <a:pt x="216" y="119"/>
                  </a:lnTo>
                  <a:lnTo>
                    <a:pt x="209" y="120"/>
                  </a:lnTo>
                  <a:lnTo>
                    <a:pt x="204" y="119"/>
                  </a:lnTo>
                  <a:lnTo>
                    <a:pt x="198" y="118"/>
                  </a:lnTo>
                  <a:lnTo>
                    <a:pt x="193" y="114"/>
                  </a:lnTo>
                  <a:lnTo>
                    <a:pt x="189" y="111"/>
                  </a:lnTo>
                  <a:lnTo>
                    <a:pt x="185" y="106"/>
                  </a:lnTo>
                  <a:lnTo>
                    <a:pt x="183" y="102"/>
                  </a:lnTo>
                  <a:lnTo>
                    <a:pt x="180" y="96"/>
                  </a:lnTo>
                  <a:lnTo>
                    <a:pt x="180" y="90"/>
                  </a:lnTo>
                  <a:lnTo>
                    <a:pt x="180" y="90"/>
                  </a:lnTo>
                  <a:close/>
                  <a:moveTo>
                    <a:pt x="120" y="120"/>
                  </a:moveTo>
                  <a:lnTo>
                    <a:pt x="113" y="119"/>
                  </a:lnTo>
                  <a:lnTo>
                    <a:pt x="109" y="118"/>
                  </a:lnTo>
                  <a:lnTo>
                    <a:pt x="103" y="114"/>
                  </a:lnTo>
                  <a:lnTo>
                    <a:pt x="98" y="111"/>
                  </a:lnTo>
                  <a:lnTo>
                    <a:pt x="95" y="106"/>
                  </a:lnTo>
                  <a:lnTo>
                    <a:pt x="92" y="102"/>
                  </a:lnTo>
                  <a:lnTo>
                    <a:pt x="90" y="96"/>
                  </a:lnTo>
                  <a:lnTo>
                    <a:pt x="90" y="90"/>
                  </a:lnTo>
                  <a:lnTo>
                    <a:pt x="90" y="84"/>
                  </a:lnTo>
                  <a:lnTo>
                    <a:pt x="92" y="78"/>
                  </a:lnTo>
                  <a:lnTo>
                    <a:pt x="95" y="73"/>
                  </a:lnTo>
                  <a:lnTo>
                    <a:pt x="98" y="69"/>
                  </a:lnTo>
                  <a:lnTo>
                    <a:pt x="103" y="64"/>
                  </a:lnTo>
                  <a:lnTo>
                    <a:pt x="109" y="62"/>
                  </a:lnTo>
                  <a:lnTo>
                    <a:pt x="113" y="60"/>
                  </a:lnTo>
                  <a:lnTo>
                    <a:pt x="120" y="60"/>
                  </a:lnTo>
                  <a:lnTo>
                    <a:pt x="126" y="60"/>
                  </a:lnTo>
                  <a:lnTo>
                    <a:pt x="132" y="62"/>
                  </a:lnTo>
                  <a:lnTo>
                    <a:pt x="136" y="64"/>
                  </a:lnTo>
                  <a:lnTo>
                    <a:pt x="141" y="69"/>
                  </a:lnTo>
                  <a:lnTo>
                    <a:pt x="145" y="73"/>
                  </a:lnTo>
                  <a:lnTo>
                    <a:pt x="148" y="78"/>
                  </a:lnTo>
                  <a:lnTo>
                    <a:pt x="149" y="84"/>
                  </a:lnTo>
                  <a:lnTo>
                    <a:pt x="150" y="90"/>
                  </a:lnTo>
                  <a:lnTo>
                    <a:pt x="149" y="96"/>
                  </a:lnTo>
                  <a:lnTo>
                    <a:pt x="148" y="102"/>
                  </a:lnTo>
                  <a:lnTo>
                    <a:pt x="145" y="106"/>
                  </a:lnTo>
                  <a:lnTo>
                    <a:pt x="141" y="111"/>
                  </a:lnTo>
                  <a:lnTo>
                    <a:pt x="136" y="114"/>
                  </a:lnTo>
                  <a:lnTo>
                    <a:pt x="132" y="118"/>
                  </a:lnTo>
                  <a:lnTo>
                    <a:pt x="126" y="119"/>
                  </a:lnTo>
                  <a:lnTo>
                    <a:pt x="120" y="120"/>
                  </a:lnTo>
                  <a:close/>
                  <a:moveTo>
                    <a:pt x="300" y="60"/>
                  </a:moveTo>
                  <a:lnTo>
                    <a:pt x="307" y="60"/>
                  </a:lnTo>
                  <a:lnTo>
                    <a:pt x="311" y="62"/>
                  </a:lnTo>
                  <a:lnTo>
                    <a:pt x="317" y="64"/>
                  </a:lnTo>
                  <a:lnTo>
                    <a:pt x="322" y="69"/>
                  </a:lnTo>
                  <a:lnTo>
                    <a:pt x="325" y="73"/>
                  </a:lnTo>
                  <a:lnTo>
                    <a:pt x="328" y="78"/>
                  </a:lnTo>
                  <a:lnTo>
                    <a:pt x="330" y="84"/>
                  </a:lnTo>
                  <a:lnTo>
                    <a:pt x="330" y="90"/>
                  </a:lnTo>
                  <a:lnTo>
                    <a:pt x="330" y="96"/>
                  </a:lnTo>
                  <a:lnTo>
                    <a:pt x="328" y="102"/>
                  </a:lnTo>
                  <a:lnTo>
                    <a:pt x="325" y="106"/>
                  </a:lnTo>
                  <a:lnTo>
                    <a:pt x="322" y="111"/>
                  </a:lnTo>
                  <a:lnTo>
                    <a:pt x="317" y="114"/>
                  </a:lnTo>
                  <a:lnTo>
                    <a:pt x="311" y="118"/>
                  </a:lnTo>
                  <a:lnTo>
                    <a:pt x="307" y="119"/>
                  </a:lnTo>
                  <a:lnTo>
                    <a:pt x="300" y="120"/>
                  </a:lnTo>
                  <a:lnTo>
                    <a:pt x="294" y="119"/>
                  </a:lnTo>
                  <a:lnTo>
                    <a:pt x="288" y="118"/>
                  </a:lnTo>
                  <a:lnTo>
                    <a:pt x="284" y="114"/>
                  </a:lnTo>
                  <a:lnTo>
                    <a:pt x="279" y="111"/>
                  </a:lnTo>
                  <a:lnTo>
                    <a:pt x="275" y="106"/>
                  </a:lnTo>
                  <a:lnTo>
                    <a:pt x="272" y="102"/>
                  </a:lnTo>
                  <a:lnTo>
                    <a:pt x="271" y="96"/>
                  </a:lnTo>
                  <a:lnTo>
                    <a:pt x="270" y="90"/>
                  </a:lnTo>
                  <a:lnTo>
                    <a:pt x="271" y="84"/>
                  </a:lnTo>
                  <a:lnTo>
                    <a:pt x="272" y="78"/>
                  </a:lnTo>
                  <a:lnTo>
                    <a:pt x="275" y="73"/>
                  </a:lnTo>
                  <a:lnTo>
                    <a:pt x="279" y="69"/>
                  </a:lnTo>
                  <a:lnTo>
                    <a:pt x="284" y="64"/>
                  </a:lnTo>
                  <a:lnTo>
                    <a:pt x="288" y="62"/>
                  </a:lnTo>
                  <a:lnTo>
                    <a:pt x="294" y="60"/>
                  </a:lnTo>
                  <a:lnTo>
                    <a:pt x="300" y="60"/>
                  </a:lnTo>
                  <a:lnTo>
                    <a:pt x="300" y="60"/>
                  </a:lnTo>
                  <a:close/>
                  <a:moveTo>
                    <a:pt x="780" y="150"/>
                  </a:moveTo>
                  <a:lnTo>
                    <a:pt x="780" y="90"/>
                  </a:lnTo>
                  <a:lnTo>
                    <a:pt x="780" y="81"/>
                  </a:lnTo>
                  <a:lnTo>
                    <a:pt x="779" y="71"/>
                  </a:lnTo>
                  <a:lnTo>
                    <a:pt x="777" y="63"/>
                  </a:lnTo>
                  <a:lnTo>
                    <a:pt x="774" y="55"/>
                  </a:lnTo>
                  <a:lnTo>
                    <a:pt x="770" y="47"/>
                  </a:lnTo>
                  <a:lnTo>
                    <a:pt x="765" y="39"/>
                  </a:lnTo>
                  <a:lnTo>
                    <a:pt x="761" y="32"/>
                  </a:lnTo>
                  <a:lnTo>
                    <a:pt x="754" y="26"/>
                  </a:lnTo>
                  <a:lnTo>
                    <a:pt x="748" y="20"/>
                  </a:lnTo>
                  <a:lnTo>
                    <a:pt x="741" y="15"/>
                  </a:lnTo>
                  <a:lnTo>
                    <a:pt x="734" y="10"/>
                  </a:lnTo>
                  <a:lnTo>
                    <a:pt x="726" y="7"/>
                  </a:lnTo>
                  <a:lnTo>
                    <a:pt x="718" y="4"/>
                  </a:lnTo>
                  <a:lnTo>
                    <a:pt x="709" y="2"/>
                  </a:lnTo>
                  <a:lnTo>
                    <a:pt x="699" y="0"/>
                  </a:lnTo>
                  <a:lnTo>
                    <a:pt x="690" y="0"/>
                  </a:lnTo>
                  <a:lnTo>
                    <a:pt x="90" y="0"/>
                  </a:lnTo>
                  <a:lnTo>
                    <a:pt x="81" y="0"/>
                  </a:lnTo>
                  <a:lnTo>
                    <a:pt x="72" y="2"/>
                  </a:lnTo>
                  <a:lnTo>
                    <a:pt x="63" y="4"/>
                  </a:lnTo>
                  <a:lnTo>
                    <a:pt x="54" y="7"/>
                  </a:lnTo>
                  <a:lnTo>
                    <a:pt x="47" y="10"/>
                  </a:lnTo>
                  <a:lnTo>
                    <a:pt x="39" y="15"/>
                  </a:lnTo>
                  <a:lnTo>
                    <a:pt x="32" y="20"/>
                  </a:lnTo>
                  <a:lnTo>
                    <a:pt x="26" y="26"/>
                  </a:lnTo>
                  <a:lnTo>
                    <a:pt x="21" y="32"/>
                  </a:lnTo>
                  <a:lnTo>
                    <a:pt x="15" y="39"/>
                  </a:lnTo>
                  <a:lnTo>
                    <a:pt x="10" y="47"/>
                  </a:lnTo>
                  <a:lnTo>
                    <a:pt x="7" y="55"/>
                  </a:lnTo>
                  <a:lnTo>
                    <a:pt x="3" y="63"/>
                  </a:lnTo>
                  <a:lnTo>
                    <a:pt x="2" y="71"/>
                  </a:lnTo>
                  <a:lnTo>
                    <a:pt x="0" y="81"/>
                  </a:lnTo>
                  <a:lnTo>
                    <a:pt x="0" y="90"/>
                  </a:lnTo>
                  <a:lnTo>
                    <a:pt x="0" y="150"/>
                  </a:lnTo>
                  <a:lnTo>
                    <a:pt x="211" y="150"/>
                  </a:lnTo>
                  <a:lnTo>
                    <a:pt x="780" y="150"/>
                  </a:lnTo>
                  <a:close/>
                </a:path>
              </a:pathLst>
            </a:custGeom>
            <a:solidFill>
              <a:srgbClr val="2D75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sp>
        <p:nvSpPr>
          <p:cNvPr id="614" name="Google Shape;614;g33a589d1dd8_1_422"/>
          <p:cNvSpPr/>
          <p:nvPr/>
        </p:nvSpPr>
        <p:spPr>
          <a:xfrm>
            <a:off x="10001121" y="4489187"/>
            <a:ext cx="347680" cy="347680"/>
          </a:xfrm>
          <a:custGeom>
            <a:rect b="b" l="l" r="r" t="t"/>
            <a:pathLst>
              <a:path extrusionOk="0" h="903" w="903">
                <a:moveTo>
                  <a:pt x="873" y="512"/>
                </a:moveTo>
                <a:lnTo>
                  <a:pt x="638" y="512"/>
                </a:lnTo>
                <a:lnTo>
                  <a:pt x="642" y="497"/>
                </a:lnTo>
                <a:lnTo>
                  <a:pt x="644" y="481"/>
                </a:lnTo>
                <a:lnTo>
                  <a:pt x="647" y="467"/>
                </a:lnTo>
                <a:lnTo>
                  <a:pt x="647" y="451"/>
                </a:lnTo>
                <a:lnTo>
                  <a:pt x="647" y="436"/>
                </a:lnTo>
                <a:lnTo>
                  <a:pt x="644" y="420"/>
                </a:lnTo>
                <a:lnTo>
                  <a:pt x="642" y="406"/>
                </a:lnTo>
                <a:lnTo>
                  <a:pt x="638" y="391"/>
                </a:lnTo>
                <a:lnTo>
                  <a:pt x="873" y="391"/>
                </a:lnTo>
                <a:lnTo>
                  <a:pt x="873" y="512"/>
                </a:lnTo>
                <a:close/>
                <a:moveTo>
                  <a:pt x="607" y="509"/>
                </a:moveTo>
                <a:lnTo>
                  <a:pt x="605" y="512"/>
                </a:lnTo>
                <a:lnTo>
                  <a:pt x="604" y="516"/>
                </a:lnTo>
                <a:lnTo>
                  <a:pt x="599" y="525"/>
                </a:lnTo>
                <a:lnTo>
                  <a:pt x="594" y="534"/>
                </a:lnTo>
                <a:lnTo>
                  <a:pt x="588" y="544"/>
                </a:lnTo>
                <a:lnTo>
                  <a:pt x="582" y="552"/>
                </a:lnTo>
                <a:lnTo>
                  <a:pt x="576" y="561"/>
                </a:lnTo>
                <a:lnTo>
                  <a:pt x="568" y="568"/>
                </a:lnTo>
                <a:lnTo>
                  <a:pt x="561" y="575"/>
                </a:lnTo>
                <a:lnTo>
                  <a:pt x="553" y="581"/>
                </a:lnTo>
                <a:lnTo>
                  <a:pt x="544" y="588"/>
                </a:lnTo>
                <a:lnTo>
                  <a:pt x="535" y="594"/>
                </a:lnTo>
                <a:lnTo>
                  <a:pt x="527" y="599"/>
                </a:lnTo>
                <a:lnTo>
                  <a:pt x="517" y="603"/>
                </a:lnTo>
                <a:lnTo>
                  <a:pt x="507" y="607"/>
                </a:lnTo>
                <a:lnTo>
                  <a:pt x="498" y="610"/>
                </a:lnTo>
                <a:lnTo>
                  <a:pt x="487" y="613"/>
                </a:lnTo>
                <a:lnTo>
                  <a:pt x="477" y="614"/>
                </a:lnTo>
                <a:lnTo>
                  <a:pt x="476" y="614"/>
                </a:lnTo>
                <a:lnTo>
                  <a:pt x="474" y="614"/>
                </a:lnTo>
                <a:lnTo>
                  <a:pt x="471" y="616"/>
                </a:lnTo>
                <a:lnTo>
                  <a:pt x="466" y="616"/>
                </a:lnTo>
                <a:lnTo>
                  <a:pt x="457" y="617"/>
                </a:lnTo>
                <a:lnTo>
                  <a:pt x="447" y="617"/>
                </a:lnTo>
                <a:lnTo>
                  <a:pt x="438" y="616"/>
                </a:lnTo>
                <a:lnTo>
                  <a:pt x="429" y="616"/>
                </a:lnTo>
                <a:lnTo>
                  <a:pt x="417" y="613"/>
                </a:lnTo>
                <a:lnTo>
                  <a:pt x="405" y="611"/>
                </a:lnTo>
                <a:lnTo>
                  <a:pt x="394" y="606"/>
                </a:lnTo>
                <a:lnTo>
                  <a:pt x="383" y="602"/>
                </a:lnTo>
                <a:lnTo>
                  <a:pt x="373" y="597"/>
                </a:lnTo>
                <a:lnTo>
                  <a:pt x="362" y="591"/>
                </a:lnTo>
                <a:lnTo>
                  <a:pt x="353" y="584"/>
                </a:lnTo>
                <a:lnTo>
                  <a:pt x="344" y="578"/>
                </a:lnTo>
                <a:lnTo>
                  <a:pt x="335" y="569"/>
                </a:lnTo>
                <a:lnTo>
                  <a:pt x="327" y="561"/>
                </a:lnTo>
                <a:lnTo>
                  <a:pt x="319" y="552"/>
                </a:lnTo>
                <a:lnTo>
                  <a:pt x="313" y="542"/>
                </a:lnTo>
                <a:lnTo>
                  <a:pt x="307" y="533"/>
                </a:lnTo>
                <a:lnTo>
                  <a:pt x="301" y="523"/>
                </a:lnTo>
                <a:lnTo>
                  <a:pt x="297" y="512"/>
                </a:lnTo>
                <a:lnTo>
                  <a:pt x="292" y="501"/>
                </a:lnTo>
                <a:lnTo>
                  <a:pt x="290" y="489"/>
                </a:lnTo>
                <a:lnTo>
                  <a:pt x="287" y="476"/>
                </a:lnTo>
                <a:lnTo>
                  <a:pt x="286" y="464"/>
                </a:lnTo>
                <a:lnTo>
                  <a:pt x="286" y="451"/>
                </a:lnTo>
                <a:lnTo>
                  <a:pt x="286" y="439"/>
                </a:lnTo>
                <a:lnTo>
                  <a:pt x="287" y="426"/>
                </a:lnTo>
                <a:lnTo>
                  <a:pt x="290" y="413"/>
                </a:lnTo>
                <a:lnTo>
                  <a:pt x="292" y="401"/>
                </a:lnTo>
                <a:lnTo>
                  <a:pt x="297" y="391"/>
                </a:lnTo>
                <a:lnTo>
                  <a:pt x="301" y="380"/>
                </a:lnTo>
                <a:lnTo>
                  <a:pt x="307" y="370"/>
                </a:lnTo>
                <a:lnTo>
                  <a:pt x="313" y="360"/>
                </a:lnTo>
                <a:lnTo>
                  <a:pt x="319" y="351"/>
                </a:lnTo>
                <a:lnTo>
                  <a:pt x="327" y="342"/>
                </a:lnTo>
                <a:lnTo>
                  <a:pt x="334" y="334"/>
                </a:lnTo>
                <a:lnTo>
                  <a:pt x="342" y="326"/>
                </a:lnTo>
                <a:lnTo>
                  <a:pt x="351" y="319"/>
                </a:lnTo>
                <a:lnTo>
                  <a:pt x="361" y="313"/>
                </a:lnTo>
                <a:lnTo>
                  <a:pt x="371" y="307"/>
                </a:lnTo>
                <a:lnTo>
                  <a:pt x="380" y="302"/>
                </a:lnTo>
                <a:lnTo>
                  <a:pt x="390" y="297"/>
                </a:lnTo>
                <a:lnTo>
                  <a:pt x="401" y="293"/>
                </a:lnTo>
                <a:lnTo>
                  <a:pt x="412" y="291"/>
                </a:lnTo>
                <a:lnTo>
                  <a:pt x="424" y="288"/>
                </a:lnTo>
                <a:lnTo>
                  <a:pt x="434" y="287"/>
                </a:lnTo>
                <a:lnTo>
                  <a:pt x="445" y="286"/>
                </a:lnTo>
                <a:lnTo>
                  <a:pt x="456" y="286"/>
                </a:lnTo>
                <a:lnTo>
                  <a:pt x="466" y="287"/>
                </a:lnTo>
                <a:lnTo>
                  <a:pt x="471" y="287"/>
                </a:lnTo>
                <a:lnTo>
                  <a:pt x="474" y="287"/>
                </a:lnTo>
                <a:lnTo>
                  <a:pt x="476" y="287"/>
                </a:lnTo>
                <a:lnTo>
                  <a:pt x="477" y="288"/>
                </a:lnTo>
                <a:lnTo>
                  <a:pt x="487" y="290"/>
                </a:lnTo>
                <a:lnTo>
                  <a:pt x="498" y="292"/>
                </a:lnTo>
                <a:lnTo>
                  <a:pt x="507" y="296"/>
                </a:lnTo>
                <a:lnTo>
                  <a:pt x="517" y="299"/>
                </a:lnTo>
                <a:lnTo>
                  <a:pt x="527" y="304"/>
                </a:lnTo>
                <a:lnTo>
                  <a:pt x="535" y="309"/>
                </a:lnTo>
                <a:lnTo>
                  <a:pt x="544" y="315"/>
                </a:lnTo>
                <a:lnTo>
                  <a:pt x="553" y="321"/>
                </a:lnTo>
                <a:lnTo>
                  <a:pt x="561" y="327"/>
                </a:lnTo>
                <a:lnTo>
                  <a:pt x="568" y="335"/>
                </a:lnTo>
                <a:lnTo>
                  <a:pt x="576" y="342"/>
                </a:lnTo>
                <a:lnTo>
                  <a:pt x="582" y="351"/>
                </a:lnTo>
                <a:lnTo>
                  <a:pt x="588" y="359"/>
                </a:lnTo>
                <a:lnTo>
                  <a:pt x="594" y="368"/>
                </a:lnTo>
                <a:lnTo>
                  <a:pt x="599" y="378"/>
                </a:lnTo>
                <a:lnTo>
                  <a:pt x="604" y="387"/>
                </a:lnTo>
                <a:lnTo>
                  <a:pt x="605" y="390"/>
                </a:lnTo>
                <a:lnTo>
                  <a:pt x="606" y="392"/>
                </a:lnTo>
                <a:lnTo>
                  <a:pt x="611" y="407"/>
                </a:lnTo>
                <a:lnTo>
                  <a:pt x="615" y="421"/>
                </a:lnTo>
                <a:lnTo>
                  <a:pt x="616" y="436"/>
                </a:lnTo>
                <a:lnTo>
                  <a:pt x="617" y="451"/>
                </a:lnTo>
                <a:lnTo>
                  <a:pt x="616" y="467"/>
                </a:lnTo>
                <a:lnTo>
                  <a:pt x="615" y="481"/>
                </a:lnTo>
                <a:lnTo>
                  <a:pt x="611" y="496"/>
                </a:lnTo>
                <a:lnTo>
                  <a:pt x="607" y="509"/>
                </a:lnTo>
                <a:close/>
                <a:moveTo>
                  <a:pt x="511" y="872"/>
                </a:moveTo>
                <a:lnTo>
                  <a:pt x="391" y="872"/>
                </a:lnTo>
                <a:lnTo>
                  <a:pt x="391" y="638"/>
                </a:lnTo>
                <a:lnTo>
                  <a:pt x="406" y="643"/>
                </a:lnTo>
                <a:lnTo>
                  <a:pt x="421" y="645"/>
                </a:lnTo>
                <a:lnTo>
                  <a:pt x="436" y="646"/>
                </a:lnTo>
                <a:lnTo>
                  <a:pt x="451" y="647"/>
                </a:lnTo>
                <a:lnTo>
                  <a:pt x="467" y="646"/>
                </a:lnTo>
                <a:lnTo>
                  <a:pt x="482" y="645"/>
                </a:lnTo>
                <a:lnTo>
                  <a:pt x="496" y="643"/>
                </a:lnTo>
                <a:lnTo>
                  <a:pt x="511" y="638"/>
                </a:lnTo>
                <a:lnTo>
                  <a:pt x="511" y="872"/>
                </a:lnTo>
                <a:close/>
                <a:moveTo>
                  <a:pt x="264" y="512"/>
                </a:moveTo>
                <a:lnTo>
                  <a:pt x="30" y="512"/>
                </a:lnTo>
                <a:lnTo>
                  <a:pt x="30" y="391"/>
                </a:lnTo>
                <a:lnTo>
                  <a:pt x="264" y="391"/>
                </a:lnTo>
                <a:lnTo>
                  <a:pt x="261" y="406"/>
                </a:lnTo>
                <a:lnTo>
                  <a:pt x="258" y="420"/>
                </a:lnTo>
                <a:lnTo>
                  <a:pt x="257" y="436"/>
                </a:lnTo>
                <a:lnTo>
                  <a:pt x="256" y="451"/>
                </a:lnTo>
                <a:lnTo>
                  <a:pt x="257" y="467"/>
                </a:lnTo>
                <a:lnTo>
                  <a:pt x="258" y="481"/>
                </a:lnTo>
                <a:lnTo>
                  <a:pt x="261" y="497"/>
                </a:lnTo>
                <a:lnTo>
                  <a:pt x="264" y="512"/>
                </a:lnTo>
                <a:close/>
                <a:moveTo>
                  <a:pt x="391" y="31"/>
                </a:moveTo>
                <a:lnTo>
                  <a:pt x="511" y="31"/>
                </a:lnTo>
                <a:lnTo>
                  <a:pt x="511" y="264"/>
                </a:lnTo>
                <a:lnTo>
                  <a:pt x="496" y="260"/>
                </a:lnTo>
                <a:lnTo>
                  <a:pt x="482" y="258"/>
                </a:lnTo>
                <a:lnTo>
                  <a:pt x="467" y="257"/>
                </a:lnTo>
                <a:lnTo>
                  <a:pt x="451" y="255"/>
                </a:lnTo>
                <a:lnTo>
                  <a:pt x="436" y="257"/>
                </a:lnTo>
                <a:lnTo>
                  <a:pt x="421" y="258"/>
                </a:lnTo>
                <a:lnTo>
                  <a:pt x="406" y="260"/>
                </a:lnTo>
                <a:lnTo>
                  <a:pt x="391" y="264"/>
                </a:lnTo>
                <a:lnTo>
                  <a:pt x="391" y="31"/>
                </a:lnTo>
                <a:close/>
                <a:moveTo>
                  <a:pt x="887" y="362"/>
                </a:moveTo>
                <a:lnTo>
                  <a:pt x="847" y="362"/>
                </a:lnTo>
                <a:lnTo>
                  <a:pt x="840" y="334"/>
                </a:lnTo>
                <a:lnTo>
                  <a:pt x="831" y="305"/>
                </a:lnTo>
                <a:lnTo>
                  <a:pt x="819" y="280"/>
                </a:lnTo>
                <a:lnTo>
                  <a:pt x="807" y="254"/>
                </a:lnTo>
                <a:lnTo>
                  <a:pt x="792" y="230"/>
                </a:lnTo>
                <a:lnTo>
                  <a:pt x="775" y="207"/>
                </a:lnTo>
                <a:lnTo>
                  <a:pt x="758" y="185"/>
                </a:lnTo>
                <a:lnTo>
                  <a:pt x="738" y="164"/>
                </a:lnTo>
                <a:lnTo>
                  <a:pt x="717" y="145"/>
                </a:lnTo>
                <a:lnTo>
                  <a:pt x="695" y="127"/>
                </a:lnTo>
                <a:lnTo>
                  <a:pt x="672" y="111"/>
                </a:lnTo>
                <a:lnTo>
                  <a:pt x="649" y="97"/>
                </a:lnTo>
                <a:lnTo>
                  <a:pt x="623" y="83"/>
                </a:lnTo>
                <a:lnTo>
                  <a:pt x="596" y="72"/>
                </a:lnTo>
                <a:lnTo>
                  <a:pt x="570" y="62"/>
                </a:lnTo>
                <a:lnTo>
                  <a:pt x="542" y="55"/>
                </a:lnTo>
                <a:lnTo>
                  <a:pt x="542" y="15"/>
                </a:lnTo>
                <a:lnTo>
                  <a:pt x="540" y="9"/>
                </a:lnTo>
                <a:lnTo>
                  <a:pt x="537" y="5"/>
                </a:lnTo>
                <a:lnTo>
                  <a:pt x="533" y="1"/>
                </a:lnTo>
                <a:lnTo>
                  <a:pt x="527" y="0"/>
                </a:lnTo>
                <a:lnTo>
                  <a:pt x="377" y="0"/>
                </a:lnTo>
                <a:lnTo>
                  <a:pt x="371" y="1"/>
                </a:lnTo>
                <a:lnTo>
                  <a:pt x="366" y="5"/>
                </a:lnTo>
                <a:lnTo>
                  <a:pt x="362" y="10"/>
                </a:lnTo>
                <a:lnTo>
                  <a:pt x="361" y="15"/>
                </a:lnTo>
                <a:lnTo>
                  <a:pt x="361" y="55"/>
                </a:lnTo>
                <a:lnTo>
                  <a:pt x="333" y="62"/>
                </a:lnTo>
                <a:lnTo>
                  <a:pt x="306" y="72"/>
                </a:lnTo>
                <a:lnTo>
                  <a:pt x="280" y="83"/>
                </a:lnTo>
                <a:lnTo>
                  <a:pt x="254" y="97"/>
                </a:lnTo>
                <a:lnTo>
                  <a:pt x="230" y="111"/>
                </a:lnTo>
                <a:lnTo>
                  <a:pt x="207" y="127"/>
                </a:lnTo>
                <a:lnTo>
                  <a:pt x="185" y="145"/>
                </a:lnTo>
                <a:lnTo>
                  <a:pt x="164" y="164"/>
                </a:lnTo>
                <a:lnTo>
                  <a:pt x="145" y="185"/>
                </a:lnTo>
                <a:lnTo>
                  <a:pt x="127" y="207"/>
                </a:lnTo>
                <a:lnTo>
                  <a:pt x="112" y="230"/>
                </a:lnTo>
                <a:lnTo>
                  <a:pt x="97" y="254"/>
                </a:lnTo>
                <a:lnTo>
                  <a:pt x="83" y="280"/>
                </a:lnTo>
                <a:lnTo>
                  <a:pt x="72" y="305"/>
                </a:lnTo>
                <a:lnTo>
                  <a:pt x="63" y="334"/>
                </a:lnTo>
                <a:lnTo>
                  <a:pt x="55" y="362"/>
                </a:lnTo>
                <a:lnTo>
                  <a:pt x="15" y="362"/>
                </a:lnTo>
                <a:lnTo>
                  <a:pt x="9" y="362"/>
                </a:lnTo>
                <a:lnTo>
                  <a:pt x="4" y="365"/>
                </a:lnTo>
                <a:lnTo>
                  <a:pt x="2" y="370"/>
                </a:lnTo>
                <a:lnTo>
                  <a:pt x="0" y="376"/>
                </a:lnTo>
                <a:lnTo>
                  <a:pt x="0" y="527"/>
                </a:lnTo>
                <a:lnTo>
                  <a:pt x="2" y="533"/>
                </a:lnTo>
                <a:lnTo>
                  <a:pt x="4" y="538"/>
                </a:lnTo>
                <a:lnTo>
                  <a:pt x="9" y="540"/>
                </a:lnTo>
                <a:lnTo>
                  <a:pt x="15" y="541"/>
                </a:lnTo>
                <a:lnTo>
                  <a:pt x="55" y="541"/>
                </a:lnTo>
                <a:lnTo>
                  <a:pt x="63" y="569"/>
                </a:lnTo>
                <a:lnTo>
                  <a:pt x="72" y="597"/>
                </a:lnTo>
                <a:lnTo>
                  <a:pt x="83" y="623"/>
                </a:lnTo>
                <a:lnTo>
                  <a:pt x="97" y="649"/>
                </a:lnTo>
                <a:lnTo>
                  <a:pt x="112" y="673"/>
                </a:lnTo>
                <a:lnTo>
                  <a:pt x="127" y="696"/>
                </a:lnTo>
                <a:lnTo>
                  <a:pt x="145" y="717"/>
                </a:lnTo>
                <a:lnTo>
                  <a:pt x="164" y="738"/>
                </a:lnTo>
                <a:lnTo>
                  <a:pt x="185" y="757"/>
                </a:lnTo>
                <a:lnTo>
                  <a:pt x="207" y="776"/>
                </a:lnTo>
                <a:lnTo>
                  <a:pt x="230" y="792"/>
                </a:lnTo>
                <a:lnTo>
                  <a:pt x="254" y="806"/>
                </a:lnTo>
                <a:lnTo>
                  <a:pt x="279" y="820"/>
                </a:lnTo>
                <a:lnTo>
                  <a:pt x="306" y="831"/>
                </a:lnTo>
                <a:lnTo>
                  <a:pt x="333" y="839"/>
                </a:lnTo>
                <a:lnTo>
                  <a:pt x="361" y="848"/>
                </a:lnTo>
                <a:lnTo>
                  <a:pt x="361" y="888"/>
                </a:lnTo>
                <a:lnTo>
                  <a:pt x="362" y="893"/>
                </a:lnTo>
                <a:lnTo>
                  <a:pt x="366" y="898"/>
                </a:lnTo>
                <a:lnTo>
                  <a:pt x="371" y="901"/>
                </a:lnTo>
                <a:lnTo>
                  <a:pt x="375" y="903"/>
                </a:lnTo>
                <a:lnTo>
                  <a:pt x="527" y="903"/>
                </a:lnTo>
                <a:lnTo>
                  <a:pt x="532" y="901"/>
                </a:lnTo>
                <a:lnTo>
                  <a:pt x="537" y="898"/>
                </a:lnTo>
                <a:lnTo>
                  <a:pt x="540" y="893"/>
                </a:lnTo>
                <a:lnTo>
                  <a:pt x="542" y="888"/>
                </a:lnTo>
                <a:lnTo>
                  <a:pt x="542" y="848"/>
                </a:lnTo>
                <a:lnTo>
                  <a:pt x="570" y="839"/>
                </a:lnTo>
                <a:lnTo>
                  <a:pt x="596" y="831"/>
                </a:lnTo>
                <a:lnTo>
                  <a:pt x="623" y="820"/>
                </a:lnTo>
                <a:lnTo>
                  <a:pt x="648" y="806"/>
                </a:lnTo>
                <a:lnTo>
                  <a:pt x="672" y="792"/>
                </a:lnTo>
                <a:lnTo>
                  <a:pt x="695" y="776"/>
                </a:lnTo>
                <a:lnTo>
                  <a:pt x="717" y="757"/>
                </a:lnTo>
                <a:lnTo>
                  <a:pt x="738" y="738"/>
                </a:lnTo>
                <a:lnTo>
                  <a:pt x="758" y="718"/>
                </a:lnTo>
                <a:lnTo>
                  <a:pt x="775" y="696"/>
                </a:lnTo>
                <a:lnTo>
                  <a:pt x="792" y="673"/>
                </a:lnTo>
                <a:lnTo>
                  <a:pt x="807" y="649"/>
                </a:lnTo>
                <a:lnTo>
                  <a:pt x="819" y="623"/>
                </a:lnTo>
                <a:lnTo>
                  <a:pt x="830" y="597"/>
                </a:lnTo>
                <a:lnTo>
                  <a:pt x="840" y="569"/>
                </a:lnTo>
                <a:lnTo>
                  <a:pt x="847" y="541"/>
                </a:lnTo>
                <a:lnTo>
                  <a:pt x="887" y="541"/>
                </a:lnTo>
                <a:lnTo>
                  <a:pt x="893" y="540"/>
                </a:lnTo>
                <a:lnTo>
                  <a:pt x="898" y="538"/>
                </a:lnTo>
                <a:lnTo>
                  <a:pt x="902" y="533"/>
                </a:lnTo>
                <a:lnTo>
                  <a:pt x="903" y="527"/>
                </a:lnTo>
                <a:lnTo>
                  <a:pt x="903" y="376"/>
                </a:lnTo>
                <a:lnTo>
                  <a:pt x="902" y="370"/>
                </a:lnTo>
                <a:lnTo>
                  <a:pt x="898" y="365"/>
                </a:lnTo>
                <a:lnTo>
                  <a:pt x="893" y="363"/>
                </a:lnTo>
                <a:lnTo>
                  <a:pt x="887" y="362"/>
                </a:lnTo>
                <a:close/>
              </a:path>
            </a:pathLst>
          </a:custGeom>
          <a:solidFill>
            <a:srgbClr val="FCA9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nvGrpSpPr>
          <p:cNvPr id="615" name="Google Shape;615;g33a589d1dd8_1_422"/>
          <p:cNvGrpSpPr/>
          <p:nvPr/>
        </p:nvGrpSpPr>
        <p:grpSpPr>
          <a:xfrm>
            <a:off x="9591532" y="2030947"/>
            <a:ext cx="352616" cy="274257"/>
            <a:chOff x="903288" y="823913"/>
            <a:chExt cx="285750" cy="222250"/>
          </a:xfrm>
        </p:grpSpPr>
        <p:sp>
          <p:nvSpPr>
            <p:cNvPr id="616" name="Google Shape;616;g33a589d1dd8_1_422"/>
            <p:cNvSpPr/>
            <p:nvPr/>
          </p:nvSpPr>
          <p:spPr>
            <a:xfrm>
              <a:off x="903288" y="823913"/>
              <a:ext cx="231775" cy="150813"/>
            </a:xfrm>
            <a:custGeom>
              <a:rect b="b" l="l" r="r" t="t"/>
              <a:pathLst>
                <a:path extrusionOk="0" h="381" w="580">
                  <a:moveTo>
                    <a:pt x="220" y="222"/>
                  </a:moveTo>
                  <a:lnTo>
                    <a:pt x="216" y="220"/>
                  </a:lnTo>
                  <a:lnTo>
                    <a:pt x="212" y="218"/>
                  </a:lnTo>
                  <a:lnTo>
                    <a:pt x="207" y="217"/>
                  </a:lnTo>
                  <a:lnTo>
                    <a:pt x="203" y="217"/>
                  </a:lnTo>
                  <a:lnTo>
                    <a:pt x="198" y="218"/>
                  </a:lnTo>
                  <a:lnTo>
                    <a:pt x="194" y="219"/>
                  </a:lnTo>
                  <a:lnTo>
                    <a:pt x="189" y="222"/>
                  </a:lnTo>
                  <a:lnTo>
                    <a:pt x="186" y="226"/>
                  </a:lnTo>
                  <a:lnTo>
                    <a:pt x="124" y="300"/>
                  </a:lnTo>
                  <a:lnTo>
                    <a:pt x="124" y="282"/>
                  </a:lnTo>
                  <a:lnTo>
                    <a:pt x="126" y="264"/>
                  </a:lnTo>
                  <a:lnTo>
                    <a:pt x="129" y="247"/>
                  </a:lnTo>
                  <a:lnTo>
                    <a:pt x="133" y="230"/>
                  </a:lnTo>
                  <a:lnTo>
                    <a:pt x="139" y="213"/>
                  </a:lnTo>
                  <a:lnTo>
                    <a:pt x="144" y="196"/>
                  </a:lnTo>
                  <a:lnTo>
                    <a:pt x="152" y="180"/>
                  </a:lnTo>
                  <a:lnTo>
                    <a:pt x="162" y="164"/>
                  </a:lnTo>
                  <a:lnTo>
                    <a:pt x="168" y="154"/>
                  </a:lnTo>
                  <a:lnTo>
                    <a:pt x="175" y="144"/>
                  </a:lnTo>
                  <a:lnTo>
                    <a:pt x="183" y="135"/>
                  </a:lnTo>
                  <a:lnTo>
                    <a:pt x="191" y="126"/>
                  </a:lnTo>
                  <a:lnTo>
                    <a:pt x="199" y="117"/>
                  </a:lnTo>
                  <a:lnTo>
                    <a:pt x="207" y="108"/>
                  </a:lnTo>
                  <a:lnTo>
                    <a:pt x="217" y="102"/>
                  </a:lnTo>
                  <a:lnTo>
                    <a:pt x="226" y="94"/>
                  </a:lnTo>
                  <a:lnTo>
                    <a:pt x="236" y="87"/>
                  </a:lnTo>
                  <a:lnTo>
                    <a:pt x="246" y="81"/>
                  </a:lnTo>
                  <a:lnTo>
                    <a:pt x="256" y="75"/>
                  </a:lnTo>
                  <a:lnTo>
                    <a:pt x="267" y="70"/>
                  </a:lnTo>
                  <a:lnTo>
                    <a:pt x="278" y="65"/>
                  </a:lnTo>
                  <a:lnTo>
                    <a:pt x="289" y="61"/>
                  </a:lnTo>
                  <a:lnTo>
                    <a:pt x="300" y="58"/>
                  </a:lnTo>
                  <a:lnTo>
                    <a:pt x="311" y="54"/>
                  </a:lnTo>
                  <a:lnTo>
                    <a:pt x="326" y="52"/>
                  </a:lnTo>
                  <a:lnTo>
                    <a:pt x="343" y="50"/>
                  </a:lnTo>
                  <a:lnTo>
                    <a:pt x="358" y="49"/>
                  </a:lnTo>
                  <a:lnTo>
                    <a:pt x="374" y="49"/>
                  </a:lnTo>
                  <a:lnTo>
                    <a:pt x="389" y="50"/>
                  </a:lnTo>
                  <a:lnTo>
                    <a:pt x="405" y="52"/>
                  </a:lnTo>
                  <a:lnTo>
                    <a:pt x="420" y="54"/>
                  </a:lnTo>
                  <a:lnTo>
                    <a:pt x="435" y="59"/>
                  </a:lnTo>
                  <a:lnTo>
                    <a:pt x="450" y="64"/>
                  </a:lnTo>
                  <a:lnTo>
                    <a:pt x="463" y="70"/>
                  </a:lnTo>
                  <a:lnTo>
                    <a:pt x="478" y="78"/>
                  </a:lnTo>
                  <a:lnTo>
                    <a:pt x="491" y="85"/>
                  </a:lnTo>
                  <a:lnTo>
                    <a:pt x="504" y="94"/>
                  </a:lnTo>
                  <a:lnTo>
                    <a:pt x="516" y="104"/>
                  </a:lnTo>
                  <a:lnTo>
                    <a:pt x="528" y="115"/>
                  </a:lnTo>
                  <a:lnTo>
                    <a:pt x="539" y="127"/>
                  </a:lnTo>
                  <a:lnTo>
                    <a:pt x="543" y="129"/>
                  </a:lnTo>
                  <a:lnTo>
                    <a:pt x="546" y="133"/>
                  </a:lnTo>
                  <a:lnTo>
                    <a:pt x="551" y="134"/>
                  </a:lnTo>
                  <a:lnTo>
                    <a:pt x="555" y="135"/>
                  </a:lnTo>
                  <a:lnTo>
                    <a:pt x="560" y="135"/>
                  </a:lnTo>
                  <a:lnTo>
                    <a:pt x="565" y="134"/>
                  </a:lnTo>
                  <a:lnTo>
                    <a:pt x="569" y="132"/>
                  </a:lnTo>
                  <a:lnTo>
                    <a:pt x="573" y="129"/>
                  </a:lnTo>
                  <a:lnTo>
                    <a:pt x="576" y="125"/>
                  </a:lnTo>
                  <a:lnTo>
                    <a:pt x="578" y="122"/>
                  </a:lnTo>
                  <a:lnTo>
                    <a:pt x="580" y="117"/>
                  </a:lnTo>
                  <a:lnTo>
                    <a:pt x="580" y="113"/>
                  </a:lnTo>
                  <a:lnTo>
                    <a:pt x="580" y="108"/>
                  </a:lnTo>
                  <a:lnTo>
                    <a:pt x="579" y="104"/>
                  </a:lnTo>
                  <a:lnTo>
                    <a:pt x="578" y="100"/>
                  </a:lnTo>
                  <a:lnTo>
                    <a:pt x="575" y="95"/>
                  </a:lnTo>
                  <a:lnTo>
                    <a:pt x="562" y="82"/>
                  </a:lnTo>
                  <a:lnTo>
                    <a:pt x="547" y="69"/>
                  </a:lnTo>
                  <a:lnTo>
                    <a:pt x="533" y="57"/>
                  </a:lnTo>
                  <a:lnTo>
                    <a:pt x="517" y="46"/>
                  </a:lnTo>
                  <a:lnTo>
                    <a:pt x="501" y="36"/>
                  </a:lnTo>
                  <a:lnTo>
                    <a:pt x="484" y="28"/>
                  </a:lnTo>
                  <a:lnTo>
                    <a:pt x="467" y="20"/>
                  </a:lnTo>
                  <a:lnTo>
                    <a:pt x="449" y="14"/>
                  </a:lnTo>
                  <a:lnTo>
                    <a:pt x="431" y="9"/>
                  </a:lnTo>
                  <a:lnTo>
                    <a:pt x="414" y="5"/>
                  </a:lnTo>
                  <a:lnTo>
                    <a:pt x="395" y="2"/>
                  </a:lnTo>
                  <a:lnTo>
                    <a:pt x="376" y="0"/>
                  </a:lnTo>
                  <a:lnTo>
                    <a:pt x="357" y="0"/>
                  </a:lnTo>
                  <a:lnTo>
                    <a:pt x="337" y="1"/>
                  </a:lnTo>
                  <a:lnTo>
                    <a:pt x="319" y="5"/>
                  </a:lnTo>
                  <a:lnTo>
                    <a:pt x="300" y="8"/>
                  </a:lnTo>
                  <a:lnTo>
                    <a:pt x="287" y="11"/>
                  </a:lnTo>
                  <a:lnTo>
                    <a:pt x="273" y="16"/>
                  </a:lnTo>
                  <a:lnTo>
                    <a:pt x="260" y="21"/>
                  </a:lnTo>
                  <a:lnTo>
                    <a:pt x="247" y="27"/>
                  </a:lnTo>
                  <a:lnTo>
                    <a:pt x="234" y="32"/>
                  </a:lnTo>
                  <a:lnTo>
                    <a:pt x="221" y="40"/>
                  </a:lnTo>
                  <a:lnTo>
                    <a:pt x="209" y="47"/>
                  </a:lnTo>
                  <a:lnTo>
                    <a:pt x="198" y="55"/>
                  </a:lnTo>
                  <a:lnTo>
                    <a:pt x="187" y="63"/>
                  </a:lnTo>
                  <a:lnTo>
                    <a:pt x="176" y="73"/>
                  </a:lnTo>
                  <a:lnTo>
                    <a:pt x="165" y="83"/>
                  </a:lnTo>
                  <a:lnTo>
                    <a:pt x="155" y="93"/>
                  </a:lnTo>
                  <a:lnTo>
                    <a:pt x="146" y="104"/>
                  </a:lnTo>
                  <a:lnTo>
                    <a:pt x="136" y="115"/>
                  </a:lnTo>
                  <a:lnTo>
                    <a:pt x="129" y="126"/>
                  </a:lnTo>
                  <a:lnTo>
                    <a:pt x="121" y="138"/>
                  </a:lnTo>
                  <a:lnTo>
                    <a:pt x="112" y="154"/>
                  </a:lnTo>
                  <a:lnTo>
                    <a:pt x="104" y="170"/>
                  </a:lnTo>
                  <a:lnTo>
                    <a:pt x="97" y="186"/>
                  </a:lnTo>
                  <a:lnTo>
                    <a:pt x="91" y="202"/>
                  </a:lnTo>
                  <a:lnTo>
                    <a:pt x="87" y="219"/>
                  </a:lnTo>
                  <a:lnTo>
                    <a:pt x="82" y="235"/>
                  </a:lnTo>
                  <a:lnTo>
                    <a:pt x="79" y="252"/>
                  </a:lnTo>
                  <a:lnTo>
                    <a:pt x="78" y="269"/>
                  </a:lnTo>
                  <a:lnTo>
                    <a:pt x="44" y="218"/>
                  </a:lnTo>
                  <a:lnTo>
                    <a:pt x="40" y="214"/>
                  </a:lnTo>
                  <a:lnTo>
                    <a:pt x="37" y="211"/>
                  </a:lnTo>
                  <a:lnTo>
                    <a:pt x="33" y="209"/>
                  </a:lnTo>
                  <a:lnTo>
                    <a:pt x="28" y="208"/>
                  </a:lnTo>
                  <a:lnTo>
                    <a:pt x="24" y="208"/>
                  </a:lnTo>
                  <a:lnTo>
                    <a:pt x="19" y="208"/>
                  </a:lnTo>
                  <a:lnTo>
                    <a:pt x="15" y="210"/>
                  </a:lnTo>
                  <a:lnTo>
                    <a:pt x="11" y="212"/>
                  </a:lnTo>
                  <a:lnTo>
                    <a:pt x="6" y="214"/>
                  </a:lnTo>
                  <a:lnTo>
                    <a:pt x="4" y="219"/>
                  </a:lnTo>
                  <a:lnTo>
                    <a:pt x="2" y="222"/>
                  </a:lnTo>
                  <a:lnTo>
                    <a:pt x="1" y="227"/>
                  </a:lnTo>
                  <a:lnTo>
                    <a:pt x="0" y="231"/>
                  </a:lnTo>
                  <a:lnTo>
                    <a:pt x="1" y="235"/>
                  </a:lnTo>
                  <a:lnTo>
                    <a:pt x="2" y="240"/>
                  </a:lnTo>
                  <a:lnTo>
                    <a:pt x="4" y="244"/>
                  </a:lnTo>
                  <a:lnTo>
                    <a:pt x="88" y="369"/>
                  </a:lnTo>
                  <a:lnTo>
                    <a:pt x="89" y="371"/>
                  </a:lnTo>
                  <a:lnTo>
                    <a:pt x="91" y="373"/>
                  </a:lnTo>
                  <a:lnTo>
                    <a:pt x="91" y="375"/>
                  </a:lnTo>
                  <a:lnTo>
                    <a:pt x="92" y="375"/>
                  </a:lnTo>
                  <a:lnTo>
                    <a:pt x="93" y="376"/>
                  </a:lnTo>
                  <a:lnTo>
                    <a:pt x="94" y="377"/>
                  </a:lnTo>
                  <a:lnTo>
                    <a:pt x="97" y="378"/>
                  </a:lnTo>
                  <a:lnTo>
                    <a:pt x="98" y="378"/>
                  </a:lnTo>
                  <a:lnTo>
                    <a:pt x="99" y="379"/>
                  </a:lnTo>
                  <a:lnTo>
                    <a:pt x="100" y="379"/>
                  </a:lnTo>
                  <a:lnTo>
                    <a:pt x="101" y="379"/>
                  </a:lnTo>
                  <a:lnTo>
                    <a:pt x="103" y="379"/>
                  </a:lnTo>
                  <a:lnTo>
                    <a:pt x="103" y="380"/>
                  </a:lnTo>
                  <a:lnTo>
                    <a:pt x="104" y="381"/>
                  </a:lnTo>
                  <a:lnTo>
                    <a:pt x="106" y="381"/>
                  </a:lnTo>
                  <a:lnTo>
                    <a:pt x="107" y="381"/>
                  </a:lnTo>
                  <a:lnTo>
                    <a:pt x="108" y="381"/>
                  </a:lnTo>
                  <a:lnTo>
                    <a:pt x="108" y="381"/>
                  </a:lnTo>
                  <a:lnTo>
                    <a:pt x="113" y="380"/>
                  </a:lnTo>
                  <a:lnTo>
                    <a:pt x="118" y="378"/>
                  </a:lnTo>
                  <a:lnTo>
                    <a:pt x="122" y="376"/>
                  </a:lnTo>
                  <a:lnTo>
                    <a:pt x="126" y="372"/>
                  </a:lnTo>
                  <a:lnTo>
                    <a:pt x="223" y="256"/>
                  </a:lnTo>
                  <a:lnTo>
                    <a:pt x="226" y="252"/>
                  </a:lnTo>
                  <a:lnTo>
                    <a:pt x="227" y="248"/>
                  </a:lnTo>
                  <a:lnTo>
                    <a:pt x="228" y="243"/>
                  </a:lnTo>
                  <a:lnTo>
                    <a:pt x="228" y="239"/>
                  </a:lnTo>
                  <a:lnTo>
                    <a:pt x="228" y="234"/>
                  </a:lnTo>
                  <a:lnTo>
                    <a:pt x="226" y="230"/>
                  </a:lnTo>
                  <a:lnTo>
                    <a:pt x="224" y="226"/>
                  </a:lnTo>
                  <a:lnTo>
                    <a:pt x="220" y="222"/>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17" name="Google Shape;617;g33a589d1dd8_1_422"/>
            <p:cNvSpPr/>
            <p:nvPr/>
          </p:nvSpPr>
          <p:spPr>
            <a:xfrm>
              <a:off x="966788" y="908050"/>
              <a:ext cx="222250" cy="138113"/>
            </a:xfrm>
            <a:custGeom>
              <a:rect b="b" l="l" r="r" t="t"/>
              <a:pathLst>
                <a:path extrusionOk="0" h="349" w="558">
                  <a:moveTo>
                    <a:pt x="555" y="135"/>
                  </a:moveTo>
                  <a:lnTo>
                    <a:pt x="482" y="11"/>
                  </a:lnTo>
                  <a:lnTo>
                    <a:pt x="479" y="7"/>
                  </a:lnTo>
                  <a:lnTo>
                    <a:pt x="474" y="4"/>
                  </a:lnTo>
                  <a:lnTo>
                    <a:pt x="469" y="1"/>
                  </a:lnTo>
                  <a:lnTo>
                    <a:pt x="463" y="0"/>
                  </a:lnTo>
                  <a:lnTo>
                    <a:pt x="458" y="0"/>
                  </a:lnTo>
                  <a:lnTo>
                    <a:pt x="452" y="1"/>
                  </a:lnTo>
                  <a:lnTo>
                    <a:pt x="447" y="5"/>
                  </a:lnTo>
                  <a:lnTo>
                    <a:pt x="442" y="8"/>
                  </a:lnTo>
                  <a:lnTo>
                    <a:pt x="346" y="124"/>
                  </a:lnTo>
                  <a:lnTo>
                    <a:pt x="343" y="128"/>
                  </a:lnTo>
                  <a:lnTo>
                    <a:pt x="342" y="133"/>
                  </a:lnTo>
                  <a:lnTo>
                    <a:pt x="341" y="137"/>
                  </a:lnTo>
                  <a:lnTo>
                    <a:pt x="341" y="142"/>
                  </a:lnTo>
                  <a:lnTo>
                    <a:pt x="342" y="146"/>
                  </a:lnTo>
                  <a:lnTo>
                    <a:pt x="343" y="150"/>
                  </a:lnTo>
                  <a:lnTo>
                    <a:pt x="345" y="155"/>
                  </a:lnTo>
                  <a:lnTo>
                    <a:pt x="349" y="158"/>
                  </a:lnTo>
                  <a:lnTo>
                    <a:pt x="353" y="160"/>
                  </a:lnTo>
                  <a:lnTo>
                    <a:pt x="357" y="163"/>
                  </a:lnTo>
                  <a:lnTo>
                    <a:pt x="362" y="164"/>
                  </a:lnTo>
                  <a:lnTo>
                    <a:pt x="366" y="164"/>
                  </a:lnTo>
                  <a:lnTo>
                    <a:pt x="371" y="163"/>
                  </a:lnTo>
                  <a:lnTo>
                    <a:pt x="375" y="161"/>
                  </a:lnTo>
                  <a:lnTo>
                    <a:pt x="379" y="159"/>
                  </a:lnTo>
                  <a:lnTo>
                    <a:pt x="383" y="156"/>
                  </a:lnTo>
                  <a:lnTo>
                    <a:pt x="439" y="88"/>
                  </a:lnTo>
                  <a:lnTo>
                    <a:pt x="437" y="105"/>
                  </a:lnTo>
                  <a:lnTo>
                    <a:pt x="432" y="124"/>
                  </a:lnTo>
                  <a:lnTo>
                    <a:pt x="428" y="141"/>
                  </a:lnTo>
                  <a:lnTo>
                    <a:pt x="421" y="158"/>
                  </a:lnTo>
                  <a:lnTo>
                    <a:pt x="413" y="175"/>
                  </a:lnTo>
                  <a:lnTo>
                    <a:pt x="404" y="190"/>
                  </a:lnTo>
                  <a:lnTo>
                    <a:pt x="394" y="205"/>
                  </a:lnTo>
                  <a:lnTo>
                    <a:pt x="383" y="219"/>
                  </a:lnTo>
                  <a:lnTo>
                    <a:pt x="370" y="232"/>
                  </a:lnTo>
                  <a:lnTo>
                    <a:pt x="356" y="245"/>
                  </a:lnTo>
                  <a:lnTo>
                    <a:pt x="342" y="256"/>
                  </a:lnTo>
                  <a:lnTo>
                    <a:pt x="326" y="266"/>
                  </a:lnTo>
                  <a:lnTo>
                    <a:pt x="311" y="276"/>
                  </a:lnTo>
                  <a:lnTo>
                    <a:pt x="294" y="284"/>
                  </a:lnTo>
                  <a:lnTo>
                    <a:pt x="277" y="291"/>
                  </a:lnTo>
                  <a:lnTo>
                    <a:pt x="258" y="296"/>
                  </a:lnTo>
                  <a:lnTo>
                    <a:pt x="244" y="298"/>
                  </a:lnTo>
                  <a:lnTo>
                    <a:pt x="228" y="301"/>
                  </a:lnTo>
                  <a:lnTo>
                    <a:pt x="214" y="302"/>
                  </a:lnTo>
                  <a:lnTo>
                    <a:pt x="199" y="302"/>
                  </a:lnTo>
                  <a:lnTo>
                    <a:pt x="184" y="301"/>
                  </a:lnTo>
                  <a:lnTo>
                    <a:pt x="170" y="300"/>
                  </a:lnTo>
                  <a:lnTo>
                    <a:pt x="155" y="296"/>
                  </a:lnTo>
                  <a:lnTo>
                    <a:pt x="142" y="293"/>
                  </a:lnTo>
                  <a:lnTo>
                    <a:pt x="128" y="288"/>
                  </a:lnTo>
                  <a:lnTo>
                    <a:pt x="114" y="283"/>
                  </a:lnTo>
                  <a:lnTo>
                    <a:pt x="101" y="277"/>
                  </a:lnTo>
                  <a:lnTo>
                    <a:pt x="88" y="271"/>
                  </a:lnTo>
                  <a:lnTo>
                    <a:pt x="76" y="263"/>
                  </a:lnTo>
                  <a:lnTo>
                    <a:pt x="64" y="254"/>
                  </a:lnTo>
                  <a:lnTo>
                    <a:pt x="52" y="244"/>
                  </a:lnTo>
                  <a:lnTo>
                    <a:pt x="40" y="234"/>
                  </a:lnTo>
                  <a:lnTo>
                    <a:pt x="37" y="231"/>
                  </a:lnTo>
                  <a:lnTo>
                    <a:pt x="33" y="229"/>
                  </a:lnTo>
                  <a:lnTo>
                    <a:pt x="28" y="228"/>
                  </a:lnTo>
                  <a:lnTo>
                    <a:pt x="24" y="228"/>
                  </a:lnTo>
                  <a:lnTo>
                    <a:pt x="19" y="228"/>
                  </a:lnTo>
                  <a:lnTo>
                    <a:pt x="15" y="229"/>
                  </a:lnTo>
                  <a:lnTo>
                    <a:pt x="11" y="231"/>
                  </a:lnTo>
                  <a:lnTo>
                    <a:pt x="7" y="234"/>
                  </a:lnTo>
                  <a:lnTo>
                    <a:pt x="4" y="239"/>
                  </a:lnTo>
                  <a:lnTo>
                    <a:pt x="2" y="243"/>
                  </a:lnTo>
                  <a:lnTo>
                    <a:pt x="1" y="248"/>
                  </a:lnTo>
                  <a:lnTo>
                    <a:pt x="0" y="252"/>
                  </a:lnTo>
                  <a:lnTo>
                    <a:pt x="1" y="256"/>
                  </a:lnTo>
                  <a:lnTo>
                    <a:pt x="2" y="261"/>
                  </a:lnTo>
                  <a:lnTo>
                    <a:pt x="4" y="265"/>
                  </a:lnTo>
                  <a:lnTo>
                    <a:pt x="7" y="270"/>
                  </a:lnTo>
                  <a:lnTo>
                    <a:pt x="17" y="279"/>
                  </a:lnTo>
                  <a:lnTo>
                    <a:pt x="28" y="287"/>
                  </a:lnTo>
                  <a:lnTo>
                    <a:pt x="39" y="296"/>
                  </a:lnTo>
                  <a:lnTo>
                    <a:pt x="50" y="304"/>
                  </a:lnTo>
                  <a:lnTo>
                    <a:pt x="61" y="312"/>
                  </a:lnTo>
                  <a:lnTo>
                    <a:pt x="74" y="318"/>
                  </a:lnTo>
                  <a:lnTo>
                    <a:pt x="86" y="324"/>
                  </a:lnTo>
                  <a:lnTo>
                    <a:pt x="98" y="329"/>
                  </a:lnTo>
                  <a:lnTo>
                    <a:pt x="111" y="334"/>
                  </a:lnTo>
                  <a:lnTo>
                    <a:pt x="123" y="338"/>
                  </a:lnTo>
                  <a:lnTo>
                    <a:pt x="137" y="341"/>
                  </a:lnTo>
                  <a:lnTo>
                    <a:pt x="150" y="345"/>
                  </a:lnTo>
                  <a:lnTo>
                    <a:pt x="163" y="347"/>
                  </a:lnTo>
                  <a:lnTo>
                    <a:pt x="176" y="348"/>
                  </a:lnTo>
                  <a:lnTo>
                    <a:pt x="191" y="349"/>
                  </a:lnTo>
                  <a:lnTo>
                    <a:pt x="204" y="349"/>
                  </a:lnTo>
                  <a:lnTo>
                    <a:pt x="220" y="349"/>
                  </a:lnTo>
                  <a:lnTo>
                    <a:pt x="236" y="348"/>
                  </a:lnTo>
                  <a:lnTo>
                    <a:pt x="252" y="346"/>
                  </a:lnTo>
                  <a:lnTo>
                    <a:pt x="269" y="343"/>
                  </a:lnTo>
                  <a:lnTo>
                    <a:pt x="290" y="337"/>
                  </a:lnTo>
                  <a:lnTo>
                    <a:pt x="310" y="329"/>
                  </a:lnTo>
                  <a:lnTo>
                    <a:pt x="330" y="321"/>
                  </a:lnTo>
                  <a:lnTo>
                    <a:pt x="347" y="311"/>
                  </a:lnTo>
                  <a:lnTo>
                    <a:pt x="365" y="300"/>
                  </a:lnTo>
                  <a:lnTo>
                    <a:pt x="382" y="286"/>
                  </a:lnTo>
                  <a:lnTo>
                    <a:pt x="398" y="273"/>
                  </a:lnTo>
                  <a:lnTo>
                    <a:pt x="413" y="258"/>
                  </a:lnTo>
                  <a:lnTo>
                    <a:pt x="426" y="242"/>
                  </a:lnTo>
                  <a:lnTo>
                    <a:pt x="438" y="226"/>
                  </a:lnTo>
                  <a:lnTo>
                    <a:pt x="449" y="208"/>
                  </a:lnTo>
                  <a:lnTo>
                    <a:pt x="459" y="189"/>
                  </a:lnTo>
                  <a:lnTo>
                    <a:pt x="468" y="170"/>
                  </a:lnTo>
                  <a:lnTo>
                    <a:pt x="474" y="150"/>
                  </a:lnTo>
                  <a:lnTo>
                    <a:pt x="480" y="131"/>
                  </a:lnTo>
                  <a:lnTo>
                    <a:pt x="484" y="110"/>
                  </a:lnTo>
                  <a:lnTo>
                    <a:pt x="514" y="160"/>
                  </a:lnTo>
                  <a:lnTo>
                    <a:pt x="518" y="165"/>
                  </a:lnTo>
                  <a:lnTo>
                    <a:pt x="523" y="168"/>
                  </a:lnTo>
                  <a:lnTo>
                    <a:pt x="529" y="170"/>
                  </a:lnTo>
                  <a:lnTo>
                    <a:pt x="534" y="171"/>
                  </a:lnTo>
                  <a:lnTo>
                    <a:pt x="541" y="170"/>
                  </a:lnTo>
                  <a:lnTo>
                    <a:pt x="546" y="169"/>
                  </a:lnTo>
                  <a:lnTo>
                    <a:pt x="551" y="166"/>
                  </a:lnTo>
                  <a:lnTo>
                    <a:pt x="554" y="163"/>
                  </a:lnTo>
                  <a:lnTo>
                    <a:pt x="556" y="158"/>
                  </a:lnTo>
                  <a:lnTo>
                    <a:pt x="557" y="154"/>
                  </a:lnTo>
                  <a:lnTo>
                    <a:pt x="558" y="149"/>
                  </a:lnTo>
                  <a:lnTo>
                    <a:pt x="558" y="145"/>
                  </a:lnTo>
                  <a:lnTo>
                    <a:pt x="557" y="139"/>
                  </a:lnTo>
                  <a:lnTo>
                    <a:pt x="555" y="135"/>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18" name="Google Shape;618;g33a589d1dd8_1_422"/>
            <p:cNvSpPr/>
            <p:nvPr/>
          </p:nvSpPr>
          <p:spPr>
            <a:xfrm>
              <a:off x="1022350" y="909638"/>
              <a:ext cx="47625" cy="46038"/>
            </a:xfrm>
            <a:custGeom>
              <a:rect b="b" l="l" r="r" t="t"/>
              <a:pathLst>
                <a:path extrusionOk="0" h="119" w="120">
                  <a:moveTo>
                    <a:pt x="17" y="16"/>
                  </a:moveTo>
                  <a:lnTo>
                    <a:pt x="13" y="21"/>
                  </a:lnTo>
                  <a:lnTo>
                    <a:pt x="10" y="26"/>
                  </a:lnTo>
                  <a:lnTo>
                    <a:pt x="7" y="31"/>
                  </a:lnTo>
                  <a:lnTo>
                    <a:pt x="4" y="36"/>
                  </a:lnTo>
                  <a:lnTo>
                    <a:pt x="3" y="42"/>
                  </a:lnTo>
                  <a:lnTo>
                    <a:pt x="1" y="47"/>
                  </a:lnTo>
                  <a:lnTo>
                    <a:pt x="1" y="53"/>
                  </a:lnTo>
                  <a:lnTo>
                    <a:pt x="0" y="59"/>
                  </a:lnTo>
                  <a:lnTo>
                    <a:pt x="1" y="65"/>
                  </a:lnTo>
                  <a:lnTo>
                    <a:pt x="1" y="70"/>
                  </a:lnTo>
                  <a:lnTo>
                    <a:pt x="3" y="76"/>
                  </a:lnTo>
                  <a:lnTo>
                    <a:pt x="4" y="81"/>
                  </a:lnTo>
                  <a:lnTo>
                    <a:pt x="7" y="87"/>
                  </a:lnTo>
                  <a:lnTo>
                    <a:pt x="10" y="91"/>
                  </a:lnTo>
                  <a:lnTo>
                    <a:pt x="13" y="97"/>
                  </a:lnTo>
                  <a:lnTo>
                    <a:pt x="17" y="101"/>
                  </a:lnTo>
                  <a:lnTo>
                    <a:pt x="22" y="106"/>
                  </a:lnTo>
                  <a:lnTo>
                    <a:pt x="27" y="109"/>
                  </a:lnTo>
                  <a:lnTo>
                    <a:pt x="32" y="112"/>
                  </a:lnTo>
                  <a:lnTo>
                    <a:pt x="37" y="115"/>
                  </a:lnTo>
                  <a:lnTo>
                    <a:pt x="48" y="118"/>
                  </a:lnTo>
                  <a:lnTo>
                    <a:pt x="60" y="119"/>
                  </a:lnTo>
                  <a:lnTo>
                    <a:pt x="72" y="118"/>
                  </a:lnTo>
                  <a:lnTo>
                    <a:pt x="83" y="115"/>
                  </a:lnTo>
                  <a:lnTo>
                    <a:pt x="88" y="112"/>
                  </a:lnTo>
                  <a:lnTo>
                    <a:pt x="93" y="109"/>
                  </a:lnTo>
                  <a:lnTo>
                    <a:pt x="98" y="106"/>
                  </a:lnTo>
                  <a:lnTo>
                    <a:pt x="102" y="101"/>
                  </a:lnTo>
                  <a:lnTo>
                    <a:pt x="107" y="97"/>
                  </a:lnTo>
                  <a:lnTo>
                    <a:pt x="110" y="91"/>
                  </a:lnTo>
                  <a:lnTo>
                    <a:pt x="113" y="87"/>
                  </a:lnTo>
                  <a:lnTo>
                    <a:pt x="116" y="81"/>
                  </a:lnTo>
                  <a:lnTo>
                    <a:pt x="118" y="76"/>
                  </a:lnTo>
                  <a:lnTo>
                    <a:pt x="119" y="70"/>
                  </a:lnTo>
                  <a:lnTo>
                    <a:pt x="120" y="65"/>
                  </a:lnTo>
                  <a:lnTo>
                    <a:pt x="120" y="59"/>
                  </a:lnTo>
                  <a:lnTo>
                    <a:pt x="120" y="53"/>
                  </a:lnTo>
                  <a:lnTo>
                    <a:pt x="119" y="47"/>
                  </a:lnTo>
                  <a:lnTo>
                    <a:pt x="118" y="42"/>
                  </a:lnTo>
                  <a:lnTo>
                    <a:pt x="116" y="36"/>
                  </a:lnTo>
                  <a:lnTo>
                    <a:pt x="113" y="31"/>
                  </a:lnTo>
                  <a:lnTo>
                    <a:pt x="110" y="26"/>
                  </a:lnTo>
                  <a:lnTo>
                    <a:pt x="107" y="21"/>
                  </a:lnTo>
                  <a:lnTo>
                    <a:pt x="102" y="16"/>
                  </a:lnTo>
                  <a:lnTo>
                    <a:pt x="98" y="12"/>
                  </a:lnTo>
                  <a:lnTo>
                    <a:pt x="93" y="9"/>
                  </a:lnTo>
                  <a:lnTo>
                    <a:pt x="88" y="6"/>
                  </a:lnTo>
                  <a:lnTo>
                    <a:pt x="83" y="4"/>
                  </a:lnTo>
                  <a:lnTo>
                    <a:pt x="72" y="1"/>
                  </a:lnTo>
                  <a:lnTo>
                    <a:pt x="60" y="0"/>
                  </a:lnTo>
                  <a:lnTo>
                    <a:pt x="48" y="1"/>
                  </a:lnTo>
                  <a:lnTo>
                    <a:pt x="37" y="4"/>
                  </a:lnTo>
                  <a:lnTo>
                    <a:pt x="32" y="6"/>
                  </a:lnTo>
                  <a:lnTo>
                    <a:pt x="27" y="9"/>
                  </a:lnTo>
                  <a:lnTo>
                    <a:pt x="22" y="12"/>
                  </a:lnTo>
                  <a:lnTo>
                    <a:pt x="17" y="16"/>
                  </a:lnTo>
                  <a:close/>
                </a:path>
              </a:pathLst>
            </a:custGeom>
            <a:solidFill>
              <a:srgbClr val="4AB9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sp>
        <p:nvSpPr>
          <p:cNvPr id="619" name="Google Shape;619;g33a589d1dd8_1_422"/>
          <p:cNvSpPr/>
          <p:nvPr/>
        </p:nvSpPr>
        <p:spPr>
          <a:xfrm>
            <a:off x="7844483" y="1937849"/>
            <a:ext cx="1661400" cy="460500"/>
          </a:xfrm>
          <a:prstGeom prst="roundRect">
            <a:avLst>
              <a:gd fmla="val 50000" name="adj"/>
            </a:avLst>
          </a:prstGeom>
          <a:solidFill>
            <a:srgbClr val="4AB9C4"/>
          </a:solidFill>
          <a:ln>
            <a:noFill/>
          </a:ln>
        </p:spPr>
        <p:txBody>
          <a:bodyPr anchorCtr="0" anchor="ctr" bIns="36000" lIns="72000" spcFirstLastPara="1" rIns="72000" wrap="square" tIns="360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Roboto"/>
                <a:ea typeface="Roboto"/>
                <a:cs typeface="Roboto"/>
                <a:sym typeface="Roboto"/>
              </a:rPr>
              <a:t>Job Retry</a:t>
            </a:r>
            <a:endParaRPr b="0" i="0" sz="1400" u="none" cap="none" strike="noStrike">
              <a:solidFill>
                <a:srgbClr val="000000"/>
              </a:solidFill>
              <a:latin typeface="Arial"/>
              <a:ea typeface="Arial"/>
              <a:cs typeface="Arial"/>
              <a:sym typeface="Arial"/>
            </a:endParaRPr>
          </a:p>
        </p:txBody>
      </p:sp>
      <p:sp>
        <p:nvSpPr>
          <p:cNvPr id="620" name="Google Shape;620;g33a589d1dd8_1_422"/>
          <p:cNvSpPr/>
          <p:nvPr/>
        </p:nvSpPr>
        <p:spPr>
          <a:xfrm>
            <a:off x="2438400" y="1937849"/>
            <a:ext cx="1924500" cy="460500"/>
          </a:xfrm>
          <a:prstGeom prst="roundRect">
            <a:avLst>
              <a:gd fmla="val 50000" name="adj"/>
            </a:avLst>
          </a:prstGeom>
          <a:solidFill>
            <a:srgbClr val="2D75B6"/>
          </a:solidFill>
          <a:ln>
            <a:noFill/>
          </a:ln>
        </p:spPr>
        <p:txBody>
          <a:bodyPr anchorCtr="0" anchor="ctr" bIns="36000" lIns="72000" spcFirstLastPara="1" rIns="72000" wrap="square" tIns="360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Roboto"/>
                <a:ea typeface="Roboto"/>
                <a:cs typeface="Roboto"/>
                <a:sym typeface="Roboto"/>
              </a:rPr>
              <a:t>Postscript</a:t>
            </a:r>
            <a:endParaRPr b="0" i="0" sz="1400" u="none" cap="none" strike="noStrike">
              <a:solidFill>
                <a:srgbClr val="000000"/>
              </a:solidFill>
              <a:latin typeface="Arial"/>
              <a:ea typeface="Arial"/>
              <a:cs typeface="Arial"/>
              <a:sym typeface="Arial"/>
            </a:endParaRPr>
          </a:p>
        </p:txBody>
      </p:sp>
      <p:sp>
        <p:nvSpPr>
          <p:cNvPr id="621" name="Google Shape;621;g33a589d1dd8_1_422"/>
          <p:cNvSpPr/>
          <p:nvPr/>
        </p:nvSpPr>
        <p:spPr>
          <a:xfrm>
            <a:off x="7844483" y="4432836"/>
            <a:ext cx="2061600" cy="460500"/>
          </a:xfrm>
          <a:prstGeom prst="roundRect">
            <a:avLst>
              <a:gd fmla="val 50000" name="adj"/>
            </a:avLst>
          </a:prstGeom>
          <a:solidFill>
            <a:srgbClr val="FCA904"/>
          </a:solidFill>
          <a:ln>
            <a:noFill/>
          </a:ln>
        </p:spPr>
        <p:txBody>
          <a:bodyPr anchorCtr="0" anchor="ctr" bIns="36000" lIns="72000" spcFirstLastPara="1" rIns="72000" wrap="square" tIns="360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Roboto"/>
                <a:ea typeface="Roboto"/>
                <a:cs typeface="Roboto"/>
                <a:sym typeface="Roboto"/>
              </a:rPr>
              <a:t>Rescue DAGs</a:t>
            </a:r>
            <a:endParaRPr b="0" i="0" sz="1400" u="none" cap="none" strike="noStrike">
              <a:solidFill>
                <a:srgbClr val="000000"/>
              </a:solidFill>
              <a:latin typeface="Arial"/>
              <a:ea typeface="Arial"/>
              <a:cs typeface="Arial"/>
              <a:sym typeface="Arial"/>
            </a:endParaRPr>
          </a:p>
        </p:txBody>
      </p:sp>
      <p:sp>
        <p:nvSpPr>
          <p:cNvPr id="622" name="Google Shape;622;g33a589d1dd8_1_422"/>
          <p:cNvSpPr/>
          <p:nvPr/>
        </p:nvSpPr>
        <p:spPr>
          <a:xfrm>
            <a:off x="1866900" y="4432836"/>
            <a:ext cx="2496000" cy="460500"/>
          </a:xfrm>
          <a:prstGeom prst="roundRect">
            <a:avLst>
              <a:gd fmla="val 50000" name="adj"/>
            </a:avLst>
          </a:prstGeom>
          <a:solidFill>
            <a:srgbClr val="74CA21"/>
          </a:solidFill>
          <a:ln>
            <a:noFill/>
          </a:ln>
        </p:spPr>
        <p:txBody>
          <a:bodyPr anchorCtr="0" anchor="ctr" bIns="36000" lIns="72000" spcFirstLastPara="1" rIns="72000" wrap="square" tIns="360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Roboto"/>
                <a:ea typeface="Roboto"/>
                <a:cs typeface="Roboto"/>
                <a:sym typeface="Roboto"/>
              </a:rPr>
              <a:t>Checkpoint Files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33a589d1dd8_1_460"/>
          <p:cNvSpPr txBox="1"/>
          <p:nvPr>
            <p:ph idx="4294967295" type="title"/>
          </p:nvPr>
        </p:nvSpPr>
        <p:spPr>
          <a:xfrm>
            <a:off x="838200" y="365125"/>
            <a:ext cx="9548700" cy="5232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2D75B6"/>
              </a:buClr>
              <a:buSzPts val="3600"/>
              <a:buFont typeface="Roboto Black"/>
              <a:buNone/>
            </a:pPr>
            <a:r>
              <a:rPr lang="en-US">
                <a:solidFill>
                  <a:srgbClr val="1A5B6E"/>
                </a:solidFill>
              </a:rPr>
              <a:t>command-line…</a:t>
            </a:r>
            <a:endParaRPr>
              <a:solidFill>
                <a:srgbClr val="1A5B6E"/>
              </a:solidFill>
            </a:endParaRPr>
          </a:p>
        </p:txBody>
      </p:sp>
      <p:sp>
        <p:nvSpPr>
          <p:cNvPr id="628" name="Google Shape;628;g33a589d1dd8_1_460"/>
          <p:cNvSpPr/>
          <p:nvPr/>
        </p:nvSpPr>
        <p:spPr>
          <a:xfrm>
            <a:off x="7271657" y="3425516"/>
            <a:ext cx="4161300" cy="2503500"/>
          </a:xfrm>
          <a:prstGeom prst="roundRect">
            <a:avLst>
              <a:gd fmla="val 2742" name="adj"/>
            </a:avLst>
          </a:prstGeom>
          <a:solidFill>
            <a:srgbClr val="74CA21"/>
          </a:solidFill>
          <a:ln cap="flat" cmpd="sng" w="12700">
            <a:solidFill>
              <a:srgbClr val="6CAF2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29" name="Google Shape;629;g33a589d1dd8_1_460"/>
          <p:cNvSpPr/>
          <p:nvPr/>
        </p:nvSpPr>
        <p:spPr>
          <a:xfrm>
            <a:off x="758967" y="1289307"/>
            <a:ext cx="5124300" cy="1788000"/>
          </a:xfrm>
          <a:prstGeom prst="rect">
            <a:avLst/>
          </a:prstGeom>
          <a:solidFill>
            <a:srgbClr val="7F7F7F">
              <a:alpha val="95290"/>
            </a:srgbClr>
          </a:solidFill>
          <a:ln cap="flat" cmpd="sng" w="63500">
            <a:solidFill>
              <a:schemeClr val="lt1"/>
            </a:solidFill>
            <a:prstDash val="solid"/>
            <a:miter lim="800000"/>
            <a:headEnd len="sm" w="sm" type="none"/>
            <a:tailEnd len="sm" w="sm" type="none"/>
          </a:ln>
          <a:effectLst>
            <a:outerShdw blurRad="101600" rotWithShape="0" algn="tl" dir="2700000" dist="25400">
              <a:srgbClr val="000000">
                <a:alpha val="627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 </a:t>
            </a:r>
            <a:r>
              <a:rPr b="1" i="0" lang="en-US" sz="1000" u="none" cap="none" strike="noStrike">
                <a:solidFill>
                  <a:schemeClr val="lt1"/>
                </a:solidFill>
                <a:latin typeface="Courier New"/>
                <a:ea typeface="Courier New"/>
                <a:cs typeface="Courier New"/>
                <a:sym typeface="Courier New"/>
              </a:rPr>
              <a:t>pegasus-status pegasus/examples/split/run0001</a:t>
            </a:r>
            <a:br>
              <a:rPr b="1" i="0" lang="en-US" sz="1000" u="none" cap="none" strike="noStrike">
                <a:solidFill>
                  <a:schemeClr val="lt1"/>
                </a:solidFill>
                <a:latin typeface="Courier New"/>
                <a:ea typeface="Courier New"/>
                <a:cs typeface="Courier New"/>
                <a:sym typeface="Courier New"/>
              </a:rPr>
            </a:br>
            <a:r>
              <a:rPr b="0" i="0" lang="en-US" sz="1000" u="none" cap="none" strike="noStrike">
                <a:solidFill>
                  <a:schemeClr val="lt1"/>
                </a:solidFill>
                <a:latin typeface="Courier New"/>
                <a:ea typeface="Courier New"/>
                <a:cs typeface="Courier New"/>
                <a:sym typeface="Courier New"/>
              </a:rPr>
              <a:t>STAT IN_STATE JOB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Run 00:39 split-0 (/home/pegasus/examples/split/run0001)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Idle 00:03 ┗━split_ID0000001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Summary: 2 Condor jobs total (I:1 R:1)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UNRDY READY PRE IN_Q POST DONE FAIL %DONE STATE   DAGNAME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 14     0    0    1    0   2    0    11.8 Running *split-0.dag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ourier New"/>
              <a:ea typeface="Courier New"/>
              <a:cs typeface="Courier New"/>
              <a:sym typeface="Courier New"/>
            </a:endParaRPr>
          </a:p>
        </p:txBody>
      </p:sp>
      <p:sp>
        <p:nvSpPr>
          <p:cNvPr id="630" name="Google Shape;630;g33a589d1dd8_1_460"/>
          <p:cNvSpPr/>
          <p:nvPr/>
        </p:nvSpPr>
        <p:spPr>
          <a:xfrm>
            <a:off x="758966" y="3425516"/>
            <a:ext cx="6231900" cy="2503500"/>
          </a:xfrm>
          <a:prstGeom prst="rect">
            <a:avLst/>
          </a:prstGeom>
          <a:solidFill>
            <a:srgbClr val="7F7F7F">
              <a:alpha val="95290"/>
            </a:srgbClr>
          </a:solidFill>
          <a:ln cap="flat" cmpd="sng" w="63500">
            <a:solidFill>
              <a:schemeClr val="lt1"/>
            </a:solidFill>
            <a:prstDash val="solid"/>
            <a:miter lim="800000"/>
            <a:headEnd len="sm" w="sm" type="none"/>
            <a:tailEnd len="sm" w="sm" type="none"/>
          </a:ln>
          <a:effectLst>
            <a:outerShdw blurRad="101600" rotWithShape="0" algn="tl" dir="2700000" dist="25400">
              <a:srgbClr val="000000">
                <a:alpha val="627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Courier New"/>
                <a:ea typeface="Courier New"/>
                <a:cs typeface="Courier New"/>
                <a:sym typeface="Courier New"/>
              </a:rPr>
              <a:t>$ pegasus-statistics –s all pegasus/examples/split/run0001</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Type          Succeeded Failed Incomplete Total Retries Total+Retries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Tasks             5       0        0        5     0         5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Jobs             17       0        0       17     0        17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Sub-Workflows     0       0        0        0     0         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Workflow wall time : 2 mins, 6 secs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Workflow cumulative job wall time : 38 secs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Cumulative job wall time as seen from submit side : 42 secs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Workflow cumulative job badput wall time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Cumulative job badput wall time as seen from submit side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ourier New"/>
              <a:ea typeface="Courier New"/>
              <a:cs typeface="Courier New"/>
              <a:sym typeface="Courier New"/>
            </a:endParaRPr>
          </a:p>
        </p:txBody>
      </p:sp>
      <p:sp>
        <p:nvSpPr>
          <p:cNvPr id="631" name="Google Shape;631;g33a589d1dd8_1_460"/>
          <p:cNvSpPr/>
          <p:nvPr/>
        </p:nvSpPr>
        <p:spPr>
          <a:xfrm>
            <a:off x="6388167" y="1292177"/>
            <a:ext cx="5044800" cy="1785000"/>
          </a:xfrm>
          <a:prstGeom prst="rect">
            <a:avLst/>
          </a:prstGeom>
          <a:solidFill>
            <a:srgbClr val="7F7F7F">
              <a:alpha val="95290"/>
            </a:srgbClr>
          </a:solidFill>
          <a:ln cap="flat" cmpd="sng" w="63500">
            <a:solidFill>
              <a:schemeClr val="lt1"/>
            </a:solidFill>
            <a:prstDash val="solid"/>
            <a:miter lim="800000"/>
            <a:headEnd len="sm" w="sm" type="none"/>
            <a:tailEnd len="sm" w="sm" type="none"/>
          </a:ln>
          <a:effectLst>
            <a:outerShdw blurRad="101600" rotWithShape="0" algn="tl" dir="2700000" dist="25400">
              <a:srgbClr val="000000">
                <a:alpha val="627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 </a:t>
            </a:r>
            <a:r>
              <a:rPr b="1" i="0" lang="en-US" sz="1000" u="none" cap="none" strike="noStrike">
                <a:solidFill>
                  <a:schemeClr val="lt1"/>
                </a:solidFill>
                <a:latin typeface="Courier New"/>
                <a:ea typeface="Courier New"/>
                <a:cs typeface="Courier New"/>
                <a:sym typeface="Courier New"/>
              </a:rPr>
              <a:t>pegasus-analyzer pegasus/examples/split/run0001</a:t>
            </a:r>
            <a:r>
              <a:rPr b="0" i="0" lang="en-US" sz="1000" u="none" cap="none" strike="noStrike">
                <a:solidFill>
                  <a:schemeClr val="lt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pegasus-analyzer: initializing...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****************************Summary***************************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Total jobs : 7 (100.00%)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 jobs succeeded : 7 (100.00%)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 jobs failed : 0 (0.00%)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ourier New"/>
                <a:ea typeface="Courier New"/>
                <a:cs typeface="Courier New"/>
                <a:sym typeface="Courier New"/>
              </a:rPr>
              <a:t># jobs unsubmitted : 0 (0.00%)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ourier New"/>
              <a:ea typeface="Courier New"/>
              <a:cs typeface="Courier New"/>
              <a:sym typeface="Courier New"/>
            </a:endParaRPr>
          </a:p>
        </p:txBody>
      </p:sp>
      <p:sp>
        <p:nvSpPr>
          <p:cNvPr id="632" name="Google Shape;632;g33a589d1dd8_1_460"/>
          <p:cNvSpPr/>
          <p:nvPr/>
        </p:nvSpPr>
        <p:spPr>
          <a:xfrm>
            <a:off x="7496759" y="3615511"/>
            <a:ext cx="3711300" cy="212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Roboto"/>
                <a:ea typeface="Roboto"/>
                <a:cs typeface="Roboto"/>
                <a:sym typeface="Roboto"/>
              </a:rPr>
              <a:t>Provenance 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Roboto"/>
                <a:ea typeface="Roboto"/>
                <a:cs typeface="Roboto"/>
                <a:sym typeface="Roboto"/>
              </a:rPr>
              <a:t>can be Summarized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65CAA"/>
                </a:solidFill>
                <a:latin typeface="Roboto"/>
                <a:ea typeface="Roboto"/>
                <a:cs typeface="Roboto"/>
                <a:sym typeface="Roboto"/>
              </a:rPr>
              <a:t>pegasus-statistics</a:t>
            </a:r>
            <a:br>
              <a:rPr b="1" i="0" lang="en-US" sz="2200" u="none" cap="none" strike="noStrike">
                <a:solidFill>
                  <a:srgbClr val="365CAA"/>
                </a:solidFill>
                <a:latin typeface="Roboto"/>
                <a:ea typeface="Roboto"/>
                <a:cs typeface="Roboto"/>
                <a:sym typeface="Roboto"/>
              </a:rPr>
            </a:br>
            <a:r>
              <a:rPr b="0" i="0" lang="en-US" sz="2200" u="none" cap="none" strike="noStrike">
                <a:solidFill>
                  <a:schemeClr val="lt1"/>
                </a:solidFill>
                <a:latin typeface="Roboto"/>
                <a:ea typeface="Roboto"/>
                <a:cs typeface="Roboto"/>
                <a:sym typeface="Roboto"/>
              </a:rPr>
              <a:t>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Roboto"/>
                <a:ea typeface="Roboto"/>
                <a:cs typeface="Roboto"/>
                <a:sym typeface="Roboto"/>
              </a:rPr>
              <a:t>Used for Debugging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65CAA"/>
                </a:solidFill>
                <a:latin typeface="Roboto"/>
                <a:ea typeface="Roboto"/>
                <a:cs typeface="Roboto"/>
                <a:sym typeface="Roboto"/>
              </a:rPr>
              <a:t>pegasus-analyzer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333177e6e99_0_11"/>
          <p:cNvSpPr txBox="1"/>
          <p:nvPr>
            <p:ph type="title"/>
          </p:nvPr>
        </p:nvSpPr>
        <p:spPr>
          <a:xfrm>
            <a:off x="1276866" y="3684940"/>
            <a:ext cx="9457200" cy="1926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Hands on: Statistics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33a589d1dd8_1_0"/>
          <p:cNvSpPr txBox="1"/>
          <p:nvPr>
            <p:ph type="title"/>
          </p:nvPr>
        </p:nvSpPr>
        <p:spPr>
          <a:xfrm>
            <a:off x="415628" y="1172075"/>
            <a:ext cx="8281800" cy="75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This Session</a:t>
            </a:r>
            <a:endParaRPr/>
          </a:p>
        </p:txBody>
      </p:sp>
      <p:sp>
        <p:nvSpPr>
          <p:cNvPr id="82" name="Google Shape;82;g33a589d1dd8_1_0"/>
          <p:cNvSpPr txBox="1"/>
          <p:nvPr>
            <p:ph idx="1" type="body"/>
          </p:nvPr>
        </p:nvSpPr>
        <p:spPr>
          <a:xfrm>
            <a:off x="415625" y="2133600"/>
            <a:ext cx="8124000" cy="40527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a:t>Main takeaways:</a:t>
            </a:r>
            <a:br>
              <a:rPr lang="en-US"/>
            </a:br>
            <a:endParaRPr/>
          </a:p>
          <a:p>
            <a:pPr indent="-279400" lvl="0" marL="228600" rtl="0" algn="l">
              <a:lnSpc>
                <a:spcPct val="115000"/>
              </a:lnSpc>
              <a:spcBef>
                <a:spcPts val="1000"/>
              </a:spcBef>
              <a:spcAft>
                <a:spcPts val="0"/>
              </a:spcAft>
              <a:buClr>
                <a:schemeClr val="dk2"/>
              </a:buClr>
              <a:buSzPts val="2600"/>
              <a:buAutoNum type="arabicPeriod"/>
            </a:pPr>
            <a:r>
              <a:rPr b="1" lang="en-US" sz="2600">
                <a:solidFill>
                  <a:schemeClr val="dk2"/>
                </a:solidFill>
              </a:rPr>
              <a:t>Use a workflow system for your AI workloads</a:t>
            </a:r>
            <a:endParaRPr b="1" sz="2600">
              <a:solidFill>
                <a:schemeClr val="dk2"/>
              </a:solidFill>
            </a:endParaRPr>
          </a:p>
          <a:p>
            <a:pPr indent="-279400" lvl="0" marL="228600" rtl="0" algn="l">
              <a:lnSpc>
                <a:spcPct val="115000"/>
              </a:lnSpc>
              <a:spcBef>
                <a:spcPts val="1000"/>
              </a:spcBef>
              <a:spcAft>
                <a:spcPts val="0"/>
              </a:spcAft>
              <a:buClr>
                <a:schemeClr val="dk2"/>
              </a:buClr>
              <a:buSzPts val="2600"/>
              <a:buAutoNum type="arabicPeriod"/>
            </a:pPr>
            <a:r>
              <a:rPr b="1" lang="en-US" sz="2600">
                <a:solidFill>
                  <a:schemeClr val="dk2"/>
                </a:solidFill>
              </a:rPr>
              <a:t>Scheduler overlay to simplify resource management</a:t>
            </a:r>
            <a:endParaRPr b="1" sz="2600">
              <a:solidFill>
                <a:schemeClr val="dk2"/>
              </a:solidFill>
            </a:endParaRPr>
          </a:p>
          <a:p>
            <a:pPr indent="0" lvl="0" marL="22860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rPr lang="en-US"/>
              <a:t>Why ACCESS Pegasus?</a:t>
            </a:r>
            <a:endParaRPr/>
          </a:p>
          <a:p>
            <a:pPr indent="0" lvl="0" marL="0" rtl="0" algn="l">
              <a:lnSpc>
                <a:spcPct val="115000"/>
              </a:lnSpc>
              <a:spcBef>
                <a:spcPts val="1000"/>
              </a:spcBef>
              <a:spcAft>
                <a:spcPts val="1000"/>
              </a:spcAft>
              <a:buNone/>
            </a:pPr>
            <a:r>
              <a:rPr lang="en-US"/>
              <a:t>Pegasus can be deployed and used in a variety of different ways, such as cli/Jupyter, local install on your machine, a cluster or cloud. One option is a hosted system like the ACCESS Pegasus one we are using today. </a:t>
            </a:r>
            <a:endParaRPr/>
          </a:p>
        </p:txBody>
      </p:sp>
      <p:sp>
        <p:nvSpPr>
          <p:cNvPr id="83" name="Google Shape;83;g33a589d1dd8_1_0"/>
          <p:cNvSpPr txBox="1"/>
          <p:nvPr>
            <p:ph idx="12" type="sldNum"/>
          </p:nvPr>
        </p:nvSpPr>
        <p:spPr>
          <a:xfrm>
            <a:off x="9033166" y="6349854"/>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4" name="Google Shape;84;g33a589d1dd8_1_0"/>
          <p:cNvPicPr preferRelativeResize="0"/>
          <p:nvPr/>
        </p:nvPicPr>
        <p:blipFill>
          <a:blip r:embed="rId3">
            <a:alphaModFix/>
          </a:blip>
          <a:stretch>
            <a:fillRect/>
          </a:stretch>
        </p:blipFill>
        <p:spPr>
          <a:xfrm>
            <a:off x="8801800" y="983575"/>
            <a:ext cx="3390200" cy="5874427"/>
          </a:xfrm>
          <a:prstGeom prst="rect">
            <a:avLst/>
          </a:prstGeom>
          <a:noFill/>
          <a:ln>
            <a:noFill/>
          </a:ln>
        </p:spPr>
      </p:pic>
      <p:sp>
        <p:nvSpPr>
          <p:cNvPr id="85" name="Google Shape;85;g33a589d1dd8_1_0"/>
          <p:cNvSpPr txBox="1"/>
          <p:nvPr/>
        </p:nvSpPr>
        <p:spPr>
          <a:xfrm>
            <a:off x="9192000" y="3434700"/>
            <a:ext cx="27432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lt1"/>
                </a:solidFill>
                <a:latin typeface="Calibri"/>
                <a:ea typeface="Calibri"/>
                <a:cs typeface="Calibri"/>
                <a:sym typeface="Calibri"/>
              </a:rPr>
              <a:t>Complete any tutorial section we don’t have time to cover today. The tutorial can be used as a self-guided resource.</a:t>
            </a:r>
            <a:endParaRPr sz="16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33a589d1dd8_1_470"/>
          <p:cNvSpPr txBox="1"/>
          <p:nvPr>
            <p:ph type="title"/>
          </p:nvPr>
        </p:nvSpPr>
        <p:spPr>
          <a:xfrm>
            <a:off x="1276866" y="3684940"/>
            <a:ext cx="9457200" cy="1926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Hands on: Statistics and Debugging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33aa8cc61a4_0_0"/>
          <p:cNvSpPr txBox="1"/>
          <p:nvPr>
            <p:ph type="title"/>
          </p:nvPr>
        </p:nvSpPr>
        <p:spPr>
          <a:xfrm>
            <a:off x="1276866" y="3684940"/>
            <a:ext cx="9457200" cy="1926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Resources Overlay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33cc1333d98_0_1"/>
          <p:cNvSpPr txBox="1"/>
          <p:nvPr>
            <p:ph type="title"/>
          </p:nvPr>
        </p:nvSpPr>
        <p:spPr>
          <a:xfrm>
            <a:off x="415635" y="1172079"/>
            <a:ext cx="11355900" cy="75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Advantages of Glidein (Pilot) Jobs in HTCondor</a:t>
            </a:r>
            <a:endParaRPr/>
          </a:p>
        </p:txBody>
      </p:sp>
      <p:sp>
        <p:nvSpPr>
          <p:cNvPr id="654" name="Google Shape;654;g33cc1333d98_0_1"/>
          <p:cNvSpPr txBox="1"/>
          <p:nvPr>
            <p:ph idx="1" type="body"/>
          </p:nvPr>
        </p:nvSpPr>
        <p:spPr>
          <a:xfrm>
            <a:off x="415635" y="2133599"/>
            <a:ext cx="11355900" cy="4052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b="1"/>
          </a:p>
          <a:p>
            <a:pPr indent="0" lvl="0" marL="0" rtl="0" algn="l">
              <a:spcBef>
                <a:spcPts val="1000"/>
              </a:spcBef>
              <a:spcAft>
                <a:spcPts val="0"/>
              </a:spcAft>
              <a:buNone/>
            </a:pPr>
            <a:r>
              <a:rPr b="1" lang="en-US"/>
              <a:t>A glidein (pilot) job in HTCondor is a placeholder job that starts on a remote resource, sets up the HTCondor environment, and transforms the resource into a temporary worker node ready to run user jobs from the central HTCondor pool.</a:t>
            </a:r>
            <a:endParaRPr b="1"/>
          </a:p>
          <a:p>
            <a:pPr indent="0" lvl="0" marL="0" rtl="0" algn="l">
              <a:spcBef>
                <a:spcPts val="1000"/>
              </a:spcBef>
              <a:spcAft>
                <a:spcPts val="0"/>
              </a:spcAft>
              <a:buNone/>
            </a:pPr>
            <a:r>
              <a:t/>
            </a:r>
            <a:endParaRPr b="1"/>
          </a:p>
          <a:p>
            <a:pPr indent="0" lvl="0" marL="0" rtl="0" algn="l">
              <a:spcBef>
                <a:spcPts val="1000"/>
              </a:spcBef>
              <a:spcAft>
                <a:spcPts val="0"/>
              </a:spcAft>
              <a:buClr>
                <a:schemeClr val="dk1"/>
              </a:buClr>
              <a:buSzPts val="1100"/>
              <a:buFont typeface="Arial"/>
              <a:buNone/>
            </a:pPr>
            <a:r>
              <a:rPr b="1" lang="en-US"/>
              <a:t>Dynamic Resource Provisioning:</a:t>
            </a:r>
            <a:r>
              <a:rPr lang="en-US"/>
              <a:t> Jobs start only when needed, reducing idle time.</a:t>
            </a:r>
            <a:endParaRPr/>
          </a:p>
          <a:p>
            <a:pPr indent="0" lvl="0" marL="0" rtl="0" algn="l">
              <a:spcBef>
                <a:spcPts val="1000"/>
              </a:spcBef>
              <a:spcAft>
                <a:spcPts val="0"/>
              </a:spcAft>
              <a:buClr>
                <a:schemeClr val="dk1"/>
              </a:buClr>
              <a:buSzPts val="1100"/>
              <a:buFont typeface="Arial"/>
              <a:buNone/>
            </a:pPr>
            <a:r>
              <a:rPr b="1" lang="en-US"/>
              <a:t>Late Binding:</a:t>
            </a:r>
            <a:r>
              <a:rPr lang="en-US"/>
              <a:t> Matches jobs to the best resources after provisioning.</a:t>
            </a:r>
            <a:endParaRPr/>
          </a:p>
          <a:p>
            <a:pPr indent="0" lvl="0" marL="0" rtl="0" algn="l">
              <a:spcBef>
                <a:spcPts val="1000"/>
              </a:spcBef>
              <a:spcAft>
                <a:spcPts val="0"/>
              </a:spcAft>
              <a:buClr>
                <a:schemeClr val="dk1"/>
              </a:buClr>
              <a:buSzPts val="1100"/>
              <a:buFont typeface="Arial"/>
              <a:buNone/>
            </a:pPr>
            <a:r>
              <a:rPr b="1" lang="en-US"/>
              <a:t>Central Management:</a:t>
            </a:r>
            <a:r>
              <a:rPr lang="en-US"/>
              <a:t> Unified view of all jobs from a single scheduler.</a:t>
            </a:r>
            <a:endParaRPr/>
          </a:p>
          <a:p>
            <a:pPr indent="0" lvl="0" marL="0" rtl="0" algn="l">
              <a:spcBef>
                <a:spcPts val="1000"/>
              </a:spcBef>
              <a:spcAft>
                <a:spcPts val="1000"/>
              </a:spcAft>
              <a:buNone/>
            </a:pPr>
            <a:r>
              <a:rPr b="1" lang="en-US"/>
              <a:t>Efficient Setup:</a:t>
            </a:r>
            <a:r>
              <a:rPr lang="en-US"/>
              <a:t> Reuses pilots to run multiple jobs, reducing overhead.</a:t>
            </a:r>
            <a:endParaRPr/>
          </a:p>
        </p:txBody>
      </p:sp>
      <p:sp>
        <p:nvSpPr>
          <p:cNvPr id="655" name="Google Shape;655;g33cc1333d98_0_1"/>
          <p:cNvSpPr txBox="1"/>
          <p:nvPr>
            <p:ph idx="12" type="sldNum"/>
          </p:nvPr>
        </p:nvSpPr>
        <p:spPr>
          <a:xfrm>
            <a:off x="9033166" y="6349854"/>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56" name="Google Shape;656;g33cc1333d98_0_1"/>
          <p:cNvPicPr preferRelativeResize="0"/>
          <p:nvPr/>
        </p:nvPicPr>
        <p:blipFill>
          <a:blip r:embed="rId3">
            <a:alphaModFix/>
          </a:blip>
          <a:stretch>
            <a:fillRect/>
          </a:stretch>
        </p:blipFill>
        <p:spPr>
          <a:xfrm>
            <a:off x="7980225" y="1267176"/>
            <a:ext cx="3665902" cy="866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g33a589d1dd8_1_474"/>
          <p:cNvPicPr preferRelativeResize="0"/>
          <p:nvPr/>
        </p:nvPicPr>
        <p:blipFill>
          <a:blip r:embed="rId3">
            <a:alphaModFix/>
          </a:blip>
          <a:stretch>
            <a:fillRect/>
          </a:stretch>
        </p:blipFill>
        <p:spPr>
          <a:xfrm>
            <a:off x="176100" y="2263875"/>
            <a:ext cx="1884968" cy="1961700"/>
          </a:xfrm>
          <a:prstGeom prst="rect">
            <a:avLst/>
          </a:prstGeom>
          <a:noFill/>
          <a:ln>
            <a:noFill/>
          </a:ln>
          <a:effectLst>
            <a:outerShdw blurRad="57150" rotWithShape="0" algn="bl" dir="5400000" dist="19050">
              <a:srgbClr val="000000">
                <a:alpha val="50000"/>
              </a:srgbClr>
            </a:outerShdw>
          </a:effectLst>
        </p:spPr>
      </p:pic>
      <p:sp>
        <p:nvSpPr>
          <p:cNvPr id="663" name="Google Shape;663;g33a589d1dd8_1_474"/>
          <p:cNvSpPr/>
          <p:nvPr/>
        </p:nvSpPr>
        <p:spPr>
          <a:xfrm>
            <a:off x="2235950" y="2263875"/>
            <a:ext cx="685200" cy="1961700"/>
          </a:xfrm>
          <a:prstGeom prst="rightArrow">
            <a:avLst>
              <a:gd fmla="val 50000" name="adj1"/>
              <a:gd fmla="val 50000" name="adj2"/>
            </a:avLst>
          </a:prstGeom>
          <a:solidFill>
            <a:srgbClr val="FCE5C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664" name="Google Shape;664;g33a589d1dd8_1_474"/>
          <p:cNvPicPr preferRelativeResize="0"/>
          <p:nvPr/>
        </p:nvPicPr>
        <p:blipFill>
          <a:blip r:embed="rId4">
            <a:alphaModFix/>
          </a:blip>
          <a:stretch>
            <a:fillRect/>
          </a:stretch>
        </p:blipFill>
        <p:spPr>
          <a:xfrm>
            <a:off x="3019825" y="647025"/>
            <a:ext cx="8892425" cy="545540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33a589d1dd8_1_479"/>
          <p:cNvSpPr txBox="1"/>
          <p:nvPr>
            <p:ph idx="1" type="body"/>
          </p:nvPr>
        </p:nvSpPr>
        <p:spPr>
          <a:xfrm>
            <a:off x="415625" y="2133600"/>
            <a:ext cx="11355900" cy="4216200"/>
          </a:xfrm>
          <a:prstGeom prst="rect">
            <a:avLst/>
          </a:prstGeom>
        </p:spPr>
        <p:txBody>
          <a:bodyPr anchorCtr="0" anchor="t" bIns="45700" lIns="91425" spcFirstLastPara="1" rIns="91425" wrap="square" tIns="45700">
            <a:normAutofit lnSpcReduction="20000"/>
          </a:bodyPr>
          <a:lstStyle/>
          <a:p>
            <a:pPr indent="0" lvl="0" marL="0" rtl="0" algn="ctr">
              <a:lnSpc>
                <a:spcPct val="115000"/>
              </a:lnSpc>
              <a:spcBef>
                <a:spcPts val="1000"/>
              </a:spcBef>
              <a:spcAft>
                <a:spcPts val="0"/>
              </a:spcAft>
              <a:buClr>
                <a:schemeClr val="dk1"/>
              </a:buClr>
              <a:buSzPts val="1100"/>
              <a:buFont typeface="Arial"/>
              <a:buNone/>
            </a:pPr>
            <a:r>
              <a:rPr b="1" i="1" lang="en-US" sz="4424">
                <a:solidFill>
                  <a:schemeClr val="dk2"/>
                </a:solidFill>
              </a:rPr>
              <a:t>Helps users with an ACCESS account but no allocation explore the capability</a:t>
            </a:r>
            <a:endParaRPr b="1" i="1" sz="4424">
              <a:solidFill>
                <a:schemeClr val="dk2"/>
              </a:solidFill>
            </a:endParaRPr>
          </a:p>
          <a:p>
            <a:pPr indent="0" lvl="0" marL="0" rtl="0" algn="l">
              <a:lnSpc>
                <a:spcPct val="115000"/>
              </a:lnSpc>
              <a:spcBef>
                <a:spcPts val="1000"/>
              </a:spcBef>
              <a:spcAft>
                <a:spcPts val="0"/>
              </a:spcAft>
              <a:buNone/>
            </a:pPr>
            <a:r>
              <a:rPr lang="en-US"/>
              <a:t>Small amount of compute resources attached to pegasus.access-ci.org</a:t>
            </a:r>
            <a:endParaRPr/>
          </a:p>
          <a:p>
            <a:pPr indent="-342900" lvl="0" marL="457200" rtl="0" algn="l">
              <a:lnSpc>
                <a:spcPct val="115000"/>
              </a:lnSpc>
              <a:spcBef>
                <a:spcPts val="1000"/>
              </a:spcBef>
              <a:spcAft>
                <a:spcPts val="0"/>
              </a:spcAft>
              <a:buSzPts val="1800"/>
              <a:buChar char="•"/>
            </a:pPr>
            <a:r>
              <a:rPr lang="en-US"/>
              <a:t>CPU: 32 cores, 128 GB RAM, 256 GB disk</a:t>
            </a:r>
            <a:endParaRPr/>
          </a:p>
          <a:p>
            <a:pPr indent="-342900" lvl="0" marL="457200" rtl="0" algn="l">
              <a:lnSpc>
                <a:spcPct val="115000"/>
              </a:lnSpc>
              <a:spcBef>
                <a:spcPts val="0"/>
              </a:spcBef>
              <a:spcAft>
                <a:spcPts val="0"/>
              </a:spcAft>
              <a:buSzPts val="1800"/>
              <a:buChar char="•"/>
            </a:pPr>
            <a:r>
              <a:rPr lang="en-US"/>
              <a:t>GPU: 32 cores, 2 GPUs, 128 GB RAM, 256 GB disk</a:t>
            </a:r>
            <a:endParaRPr/>
          </a:p>
          <a:p>
            <a:pPr indent="-342900" lvl="0" marL="457200" rtl="0" algn="l">
              <a:lnSpc>
                <a:spcPct val="115000"/>
              </a:lnSpc>
              <a:spcBef>
                <a:spcPts val="0"/>
              </a:spcBef>
              <a:spcAft>
                <a:spcPts val="0"/>
              </a:spcAft>
              <a:buSzPts val="1800"/>
              <a:buChar char="•"/>
            </a:pPr>
            <a:r>
              <a:rPr lang="en-US"/>
              <a:t>Hosted on IU Jetstream2, provisioned when needed</a:t>
            </a:r>
            <a:endParaRPr/>
          </a:p>
          <a:p>
            <a:pPr indent="0" lvl="0" marL="0" rtl="0" algn="l">
              <a:lnSpc>
                <a:spcPct val="115000"/>
              </a:lnSpc>
              <a:spcBef>
                <a:spcPts val="1000"/>
              </a:spcBef>
              <a:spcAft>
                <a:spcPts val="0"/>
              </a:spcAft>
              <a:buNone/>
            </a:pPr>
            <a:r>
              <a:rPr lang="en-US"/>
              <a:t>Always available, </a:t>
            </a:r>
            <a:r>
              <a:rPr b="1" lang="en-US"/>
              <a:t>no allocation needed</a:t>
            </a:r>
            <a:endParaRPr b="1"/>
          </a:p>
          <a:p>
            <a:pPr indent="0" lvl="0" marL="0" rtl="0" algn="l">
              <a:lnSpc>
                <a:spcPct val="115000"/>
              </a:lnSpc>
              <a:spcBef>
                <a:spcPts val="1000"/>
              </a:spcBef>
              <a:spcAft>
                <a:spcPts val="0"/>
              </a:spcAft>
              <a:buNone/>
            </a:pPr>
            <a:r>
              <a:rPr lang="en-US"/>
              <a:t>Can be used for quick turnaround jobs </a:t>
            </a:r>
            <a:endParaRPr/>
          </a:p>
          <a:p>
            <a:pPr indent="-342900" lvl="0" marL="457200" rtl="0" algn="l">
              <a:lnSpc>
                <a:spcPct val="115000"/>
              </a:lnSpc>
              <a:spcBef>
                <a:spcPts val="1000"/>
              </a:spcBef>
              <a:spcAft>
                <a:spcPts val="0"/>
              </a:spcAft>
              <a:buSzPts val="1800"/>
              <a:buChar char="•"/>
            </a:pPr>
            <a:r>
              <a:rPr lang="en-US"/>
              <a:t>workflow development and debugging</a:t>
            </a:r>
            <a:endParaRPr/>
          </a:p>
          <a:p>
            <a:pPr indent="-342900" lvl="0" marL="457200" rtl="0" algn="l">
              <a:lnSpc>
                <a:spcPct val="115000"/>
              </a:lnSpc>
              <a:spcBef>
                <a:spcPts val="0"/>
              </a:spcBef>
              <a:spcAft>
                <a:spcPts val="0"/>
              </a:spcAft>
              <a:buSzPts val="1800"/>
              <a:buChar char="•"/>
            </a:pPr>
            <a:r>
              <a:rPr lang="en-US"/>
              <a:t>tutorials (not all users might have an allocation at the time of the tutorial)</a:t>
            </a:r>
            <a:endParaRPr b="1">
              <a:solidFill>
                <a:srgbClr val="F17537"/>
              </a:solidFill>
            </a:endParaRPr>
          </a:p>
        </p:txBody>
      </p:sp>
      <p:sp>
        <p:nvSpPr>
          <p:cNvPr id="670" name="Google Shape;670;g33a589d1dd8_1_479"/>
          <p:cNvSpPr txBox="1"/>
          <p:nvPr>
            <p:ph type="title"/>
          </p:nvPr>
        </p:nvSpPr>
        <p:spPr>
          <a:xfrm>
            <a:off x="415635" y="1172079"/>
            <a:ext cx="11355900" cy="75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TestPool</a:t>
            </a:r>
            <a:endParaRPr/>
          </a:p>
        </p:txBody>
      </p:sp>
      <p:sp>
        <p:nvSpPr>
          <p:cNvPr id="671" name="Google Shape;671;g33a589d1dd8_1_479"/>
          <p:cNvSpPr txBox="1"/>
          <p:nvPr>
            <p:ph idx="12" type="sldNum"/>
          </p:nvPr>
        </p:nvSpPr>
        <p:spPr>
          <a:xfrm>
            <a:off x="9033166" y="6349854"/>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33a589d1dd8_1_491"/>
          <p:cNvSpPr txBox="1"/>
          <p:nvPr>
            <p:ph type="title"/>
          </p:nvPr>
        </p:nvSpPr>
        <p:spPr>
          <a:xfrm>
            <a:off x="415635" y="1172079"/>
            <a:ext cx="11355900" cy="75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Cloud</a:t>
            </a:r>
            <a:endParaRPr/>
          </a:p>
        </p:txBody>
      </p:sp>
      <p:sp>
        <p:nvSpPr>
          <p:cNvPr id="677" name="Google Shape;677;g33a589d1dd8_1_491"/>
          <p:cNvSpPr txBox="1"/>
          <p:nvPr>
            <p:ph idx="1" type="body"/>
          </p:nvPr>
        </p:nvSpPr>
        <p:spPr>
          <a:xfrm>
            <a:off x="838200" y="2394075"/>
            <a:ext cx="5541600" cy="3139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IU JetStream2</a:t>
            </a:r>
            <a:br>
              <a:rPr lang="en-US"/>
            </a:br>
            <a:endParaRPr/>
          </a:p>
          <a:p>
            <a:pPr indent="-342900" lvl="0" marL="457200" rtl="0" algn="l">
              <a:spcBef>
                <a:spcPts val="0"/>
              </a:spcBef>
              <a:spcAft>
                <a:spcPts val="0"/>
              </a:spcAft>
              <a:buSzPts val="1800"/>
              <a:buChar char="•"/>
            </a:pPr>
            <a:r>
              <a:rPr lang="en-US"/>
              <a:t>Provided VM image</a:t>
            </a:r>
            <a:br>
              <a:rPr lang="en-US"/>
            </a:br>
            <a:endParaRPr/>
          </a:p>
          <a:p>
            <a:pPr indent="-342900" lvl="0" marL="457200" rtl="0" algn="l">
              <a:spcBef>
                <a:spcPts val="0"/>
              </a:spcBef>
              <a:spcAft>
                <a:spcPts val="0"/>
              </a:spcAft>
              <a:buSzPts val="1800"/>
              <a:buChar char="•"/>
            </a:pPr>
            <a:r>
              <a:rPr lang="en-US"/>
              <a:t>Users have to add pegasus.access-ci.org username and token in the cloud-init yaml</a:t>
            </a:r>
            <a:br>
              <a:rPr lang="en-US"/>
            </a:br>
            <a:endParaRPr/>
          </a:p>
          <a:p>
            <a:pPr indent="-342900" lvl="0" marL="457200" rtl="0" algn="l">
              <a:spcBef>
                <a:spcPts val="0"/>
              </a:spcBef>
              <a:spcAft>
                <a:spcPts val="0"/>
              </a:spcAft>
              <a:buSzPts val="1800"/>
              <a:buChar char="•"/>
            </a:pPr>
            <a:r>
              <a:rPr lang="en-US"/>
              <a:t>Instances self-terminates when there are no more jobs</a:t>
            </a:r>
            <a:endParaRPr/>
          </a:p>
        </p:txBody>
      </p:sp>
      <p:pic>
        <p:nvPicPr>
          <p:cNvPr id="678" name="Google Shape;678;g33a589d1dd8_1_491"/>
          <p:cNvPicPr preferRelativeResize="0"/>
          <p:nvPr/>
        </p:nvPicPr>
        <p:blipFill>
          <a:blip r:embed="rId3">
            <a:alphaModFix/>
          </a:blip>
          <a:stretch>
            <a:fillRect/>
          </a:stretch>
        </p:blipFill>
        <p:spPr>
          <a:xfrm>
            <a:off x="6804249" y="0"/>
            <a:ext cx="5387751" cy="6858000"/>
          </a:xfrm>
          <a:prstGeom prst="rect">
            <a:avLst/>
          </a:prstGeom>
          <a:noFill/>
          <a:ln>
            <a:noFill/>
          </a:ln>
        </p:spPr>
      </p:pic>
      <p:sp>
        <p:nvSpPr>
          <p:cNvPr id="679" name="Google Shape;679;g33a589d1dd8_1_491"/>
          <p:cNvSpPr/>
          <p:nvPr/>
        </p:nvSpPr>
        <p:spPr>
          <a:xfrm>
            <a:off x="6684100" y="4836475"/>
            <a:ext cx="5086500" cy="6195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33a589d1dd8_1_498"/>
          <p:cNvSpPr txBox="1"/>
          <p:nvPr>
            <p:ph type="title"/>
          </p:nvPr>
        </p:nvSpPr>
        <p:spPr>
          <a:xfrm>
            <a:off x="415635" y="1172079"/>
            <a:ext cx="11355900" cy="75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HTCondor Annex</a:t>
            </a:r>
            <a:endParaRPr/>
          </a:p>
        </p:txBody>
      </p:sp>
      <p:sp>
        <p:nvSpPr>
          <p:cNvPr id="685" name="Google Shape;685;g33a589d1dd8_1_498"/>
          <p:cNvSpPr txBox="1"/>
          <p:nvPr>
            <p:ph idx="1" type="body"/>
          </p:nvPr>
        </p:nvSpPr>
        <p:spPr>
          <a:xfrm>
            <a:off x="838200" y="2032450"/>
            <a:ext cx="9211800" cy="45015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Bring your own HPC allocation</a:t>
            </a:r>
            <a:endParaRPr/>
          </a:p>
          <a:p>
            <a:pPr indent="-342900" lvl="0" marL="457200" rtl="0" algn="l">
              <a:spcBef>
                <a:spcPts val="1000"/>
              </a:spcBef>
              <a:spcAft>
                <a:spcPts val="0"/>
              </a:spcAft>
              <a:buSzPts val="1800"/>
              <a:buChar char="•"/>
            </a:pPr>
            <a:r>
              <a:rPr lang="en-US"/>
              <a:t>Semi-managed, submits glideins via SSH.</a:t>
            </a:r>
            <a:endParaRPr/>
          </a:p>
          <a:p>
            <a:pPr indent="-342900" lvl="1" marL="914400" rtl="0" algn="l">
              <a:spcBef>
                <a:spcPts val="1000"/>
              </a:spcBef>
              <a:spcAft>
                <a:spcPts val="0"/>
              </a:spcAft>
              <a:buSzPts val="1800"/>
              <a:buChar char="•"/>
            </a:pPr>
            <a:r>
              <a:rPr lang="en-US"/>
              <a:t>A glidein can run multiple user jobs - it stays active until no more user jobs are available or until end of life has been reached, whichever comes first.</a:t>
            </a:r>
            <a:endParaRPr/>
          </a:p>
          <a:p>
            <a:pPr indent="-342900" lvl="1" marL="914400" rtl="0" algn="l">
              <a:spcBef>
                <a:spcPts val="1000"/>
              </a:spcBef>
              <a:spcAft>
                <a:spcPts val="0"/>
              </a:spcAft>
              <a:buSzPts val="1800"/>
              <a:buChar char="•"/>
            </a:pPr>
            <a:r>
              <a:rPr lang="en-US"/>
              <a:t>A glidein is partitionable - job slots will dynamically be created based on the resource requirements in the user jobs. This means you can fit multiple user jobs on a compute node at the same time.</a:t>
            </a:r>
            <a:endParaRPr/>
          </a:p>
          <a:p>
            <a:pPr indent="-342900" lvl="1" marL="914400" rtl="0" algn="l">
              <a:spcBef>
                <a:spcPts val="1000"/>
              </a:spcBef>
              <a:spcAft>
                <a:spcPts val="0"/>
              </a:spcAft>
              <a:buSzPts val="1800"/>
              <a:buChar char="•"/>
            </a:pPr>
            <a:r>
              <a:rPr lang="en-US"/>
              <a:t>A glidein will only run jobs for the user who started it.</a:t>
            </a:r>
            <a:endParaRPr/>
          </a:p>
          <a:p>
            <a:pPr indent="-342900" lvl="0" marL="457200" rtl="0" algn="l">
              <a:spcBef>
                <a:spcPts val="1000"/>
              </a:spcBef>
              <a:spcAft>
                <a:spcPts val="0"/>
              </a:spcAft>
              <a:buSzPts val="1800"/>
              <a:buChar char="•"/>
            </a:pPr>
            <a:r>
              <a:rPr lang="en-US"/>
              <a:t>Documentation: </a:t>
            </a:r>
            <a:r>
              <a:rPr lang="en-US" u="sng">
                <a:solidFill>
                  <a:schemeClr val="hlink"/>
                </a:solidFill>
                <a:hlinkClick r:id="rId3"/>
              </a:rPr>
              <a:t>https://htcondor.org/experimental/ospool/byoc/</a:t>
            </a:r>
            <a:r>
              <a:rPr lang="en-US"/>
              <a:t> </a:t>
            </a:r>
            <a:br>
              <a:rPr lang="en-US"/>
            </a:br>
            <a:endParaRPr/>
          </a:p>
          <a:p>
            <a:pPr indent="0" lvl="0" marL="0" rtl="0" algn="l">
              <a:spcBef>
                <a:spcPts val="1000"/>
              </a:spcBef>
              <a:spcAft>
                <a:spcPts val="0"/>
              </a:spcAft>
              <a:buNone/>
            </a:pPr>
            <a:r>
              <a:rPr lang="en-US" sz="2514"/>
              <a:t>$ htcondor annex create --nodes 1 --lifetime 7200 \</a:t>
            </a:r>
            <a:endParaRPr sz="2514"/>
          </a:p>
          <a:p>
            <a:pPr indent="0" lvl="0" marL="0" rtl="0" algn="l">
              <a:spcBef>
                <a:spcPts val="1000"/>
              </a:spcBef>
              <a:spcAft>
                <a:spcPts val="1000"/>
              </a:spcAft>
              <a:buNone/>
            </a:pPr>
            <a:r>
              <a:rPr lang="en-US" sz="2514"/>
              <a:t>  --project sta230005p --gpu-type v100-16 $USER GPU@bridges2</a:t>
            </a:r>
            <a:endParaRPr sz="2514"/>
          </a:p>
        </p:txBody>
      </p:sp>
      <p:sp>
        <p:nvSpPr>
          <p:cNvPr id="686" name="Google Shape;686;g33a589d1dd8_1_498"/>
          <p:cNvSpPr txBox="1"/>
          <p:nvPr/>
        </p:nvSpPr>
        <p:spPr>
          <a:xfrm>
            <a:off x="10140275" y="119400"/>
            <a:ext cx="1912800" cy="6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a:t>
            </a:r>
            <a:r>
              <a:rPr b="1" lang="en-US" sz="1150">
                <a:solidFill>
                  <a:srgbClr val="595959"/>
                </a:solidFill>
                <a:latin typeface="Calibri"/>
                <a:ea typeface="Calibri"/>
                <a:cs typeface="Calibri"/>
                <a:sym typeface="Calibri"/>
              </a:rPr>
              <a:t>delta</a:t>
            </a:r>
            <a:endParaRPr b="1"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cpu</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cpu-interactive</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gpuA100x4</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gpuA100x4-preempt</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gpuA100x8</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gpuA40x4</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gpuA40x4-preempt</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150">
                <a:solidFill>
                  <a:srgbClr val="595959"/>
                </a:solidFill>
                <a:latin typeface="Calibri"/>
                <a:ea typeface="Calibri"/>
                <a:cs typeface="Calibri"/>
                <a:sym typeface="Calibri"/>
              </a:rPr>
              <a:t>    stampede2</a:t>
            </a:r>
            <a:endParaRPr b="1"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normal</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development</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skx-normal</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150">
                <a:solidFill>
                  <a:srgbClr val="595959"/>
                </a:solidFill>
                <a:latin typeface="Calibri"/>
                <a:ea typeface="Calibri"/>
                <a:cs typeface="Calibri"/>
                <a:sym typeface="Calibri"/>
              </a:rPr>
              <a:t>    expanse</a:t>
            </a:r>
            <a:endParaRPr b="1"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compute</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gpu</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shared</a:t>
            </a:r>
            <a:endParaRPr sz="1150">
              <a:solidFill>
                <a:srgbClr val="595959"/>
              </a:solidFill>
              <a:latin typeface="Calibri"/>
              <a:ea typeface="Calibri"/>
              <a:cs typeface="Calibri"/>
              <a:sym typeface="Calibri"/>
            </a:endParaRPr>
          </a:p>
          <a:p>
            <a:pPr indent="0" lvl="0" marL="0" rtl="0" algn="l">
              <a:spcBef>
                <a:spcPts val="0"/>
              </a:spcBef>
              <a:spcAft>
                <a:spcPts val="0"/>
              </a:spcAft>
              <a:buNone/>
            </a:pPr>
            <a:r>
              <a:rPr lang="en-US" sz="1150">
                <a:solidFill>
                  <a:srgbClr val="595959"/>
                </a:solidFill>
                <a:latin typeface="Calibri"/>
                <a:ea typeface="Calibri"/>
                <a:cs typeface="Calibri"/>
                <a:sym typeface="Calibri"/>
              </a:rPr>
              <a:t>        gpu-shared</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150">
                <a:solidFill>
                  <a:srgbClr val="595959"/>
                </a:solidFill>
                <a:latin typeface="Calibri"/>
                <a:ea typeface="Calibri"/>
                <a:cs typeface="Calibri"/>
                <a:sym typeface="Calibri"/>
              </a:rPr>
              <a:t>    anvil</a:t>
            </a:r>
            <a:endParaRPr b="1"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wholenode</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wide</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shared</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gpu</a:t>
            </a:r>
            <a:endParaRPr sz="1150">
              <a:solidFill>
                <a:srgbClr val="595959"/>
              </a:solidFill>
              <a:latin typeface="Calibri"/>
              <a:ea typeface="Calibri"/>
              <a:cs typeface="Calibri"/>
              <a:sym typeface="Calibri"/>
            </a:endParaRPr>
          </a:p>
          <a:p>
            <a:pPr indent="0" lvl="0" marL="0" rtl="0" algn="l">
              <a:spcBef>
                <a:spcPts val="0"/>
              </a:spcBef>
              <a:spcAft>
                <a:spcPts val="0"/>
              </a:spcAft>
              <a:buNone/>
            </a:pPr>
            <a:r>
              <a:rPr lang="en-US" sz="1150">
                <a:solidFill>
                  <a:srgbClr val="595959"/>
                </a:solidFill>
                <a:latin typeface="Calibri"/>
                <a:ea typeface="Calibri"/>
                <a:cs typeface="Calibri"/>
                <a:sym typeface="Calibri"/>
              </a:rPr>
              <a:t>        gpu-debug</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150">
                <a:solidFill>
                  <a:srgbClr val="595959"/>
                </a:solidFill>
                <a:latin typeface="Calibri"/>
                <a:ea typeface="Calibri"/>
                <a:cs typeface="Calibri"/>
                <a:sym typeface="Calibri"/>
              </a:rPr>
              <a:t>    bridges2</a:t>
            </a:r>
            <a:endParaRPr b="1"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RM</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RM-512</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RM-shared</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EM</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a:solidFill>
                  <a:srgbClr val="595959"/>
                </a:solidFill>
                <a:latin typeface="Calibri"/>
                <a:ea typeface="Calibri"/>
                <a:cs typeface="Calibri"/>
                <a:sym typeface="Calibri"/>
              </a:rPr>
              <a:t>        GPU</a:t>
            </a:r>
            <a:endParaRPr sz="1150">
              <a:solidFill>
                <a:srgbClr val="595959"/>
              </a:solidFill>
              <a:latin typeface="Calibri"/>
              <a:ea typeface="Calibri"/>
              <a:cs typeface="Calibri"/>
              <a:sym typeface="Calibri"/>
            </a:endParaRPr>
          </a:p>
          <a:p>
            <a:pPr indent="0" lvl="0" marL="0" rtl="0" algn="l">
              <a:spcBef>
                <a:spcPts val="0"/>
              </a:spcBef>
              <a:spcAft>
                <a:spcPts val="0"/>
              </a:spcAft>
              <a:buNone/>
            </a:pPr>
            <a:r>
              <a:rPr lang="en-US" sz="1150">
                <a:solidFill>
                  <a:srgbClr val="595959"/>
                </a:solidFill>
                <a:latin typeface="Calibri"/>
                <a:ea typeface="Calibri"/>
                <a:cs typeface="Calibri"/>
                <a:sym typeface="Calibri"/>
              </a:rPr>
              <a:t>        GPU-shared</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5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150">
                <a:solidFill>
                  <a:srgbClr val="595959"/>
                </a:solidFill>
                <a:latin typeface="Calibri"/>
                <a:ea typeface="Calibri"/>
                <a:cs typeface="Calibri"/>
                <a:sym typeface="Calibri"/>
              </a:rPr>
              <a:t>    path-facility</a:t>
            </a:r>
            <a:endParaRPr b="1" sz="1150">
              <a:solidFill>
                <a:srgbClr val="595959"/>
              </a:solidFill>
              <a:latin typeface="Calibri"/>
              <a:ea typeface="Calibri"/>
              <a:cs typeface="Calibri"/>
              <a:sym typeface="Calibri"/>
            </a:endParaRPr>
          </a:p>
          <a:p>
            <a:pPr indent="0" lvl="0" marL="0" rtl="0" algn="l">
              <a:spcBef>
                <a:spcPts val="0"/>
              </a:spcBef>
              <a:spcAft>
                <a:spcPts val="0"/>
              </a:spcAft>
              <a:buNone/>
            </a:pPr>
            <a:r>
              <a:rPr lang="en-US" sz="1150">
                <a:solidFill>
                  <a:srgbClr val="595959"/>
                </a:solidFill>
                <a:latin typeface="Calibri"/>
                <a:ea typeface="Calibri"/>
                <a:cs typeface="Calibri"/>
                <a:sym typeface="Calibri"/>
              </a:rPr>
              <a:t>        cpu</a:t>
            </a:r>
            <a:endParaRPr sz="1150">
              <a:solidFill>
                <a:srgbClr val="595959"/>
              </a:solidFill>
              <a:latin typeface="Calibri"/>
              <a:ea typeface="Calibri"/>
              <a:cs typeface="Calibri"/>
              <a:sym typeface="Calibri"/>
            </a:endParaRPr>
          </a:p>
        </p:txBody>
      </p:sp>
      <p:pic>
        <p:nvPicPr>
          <p:cNvPr id="687" name="Google Shape;687;g33a589d1dd8_1_498"/>
          <p:cNvPicPr preferRelativeResize="0"/>
          <p:nvPr/>
        </p:nvPicPr>
        <p:blipFill>
          <a:blip r:embed="rId4">
            <a:alphaModFix/>
          </a:blip>
          <a:stretch>
            <a:fillRect/>
          </a:stretch>
        </p:blipFill>
        <p:spPr>
          <a:xfrm>
            <a:off x="8363850" y="178100"/>
            <a:ext cx="1325700" cy="1325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3430bfe5a3f_1_18"/>
          <p:cNvSpPr/>
          <p:nvPr/>
        </p:nvSpPr>
        <p:spPr>
          <a:xfrm>
            <a:off x="215575" y="3839925"/>
            <a:ext cx="11762400" cy="27756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2700000" dist="762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94" name="Google Shape;694;g3430bfe5a3f_1_18"/>
          <p:cNvSpPr txBox="1"/>
          <p:nvPr>
            <p:ph type="title"/>
          </p:nvPr>
        </p:nvSpPr>
        <p:spPr>
          <a:xfrm>
            <a:off x="415635" y="1172079"/>
            <a:ext cx="11355900" cy="75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pegasus-glidein</a:t>
            </a:r>
            <a:endParaRPr/>
          </a:p>
        </p:txBody>
      </p:sp>
      <p:sp>
        <p:nvSpPr>
          <p:cNvPr id="695" name="Google Shape;695;g3430bfe5a3f_1_18"/>
          <p:cNvSpPr txBox="1"/>
          <p:nvPr>
            <p:ph idx="1" type="body"/>
          </p:nvPr>
        </p:nvSpPr>
        <p:spPr>
          <a:xfrm>
            <a:off x="415625" y="2133599"/>
            <a:ext cx="11355900" cy="15306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en-US"/>
              <a:t>Simple </a:t>
            </a:r>
            <a:r>
              <a:rPr lang="en-US"/>
              <a:t>glidein which can be run anywhere, as long as you have outbound network connectivity</a:t>
            </a:r>
            <a:endParaRPr/>
          </a:p>
          <a:p>
            <a:pPr indent="-342900" lvl="0" marL="457200" rtl="0" algn="l">
              <a:lnSpc>
                <a:spcPct val="150000"/>
              </a:lnSpc>
              <a:spcBef>
                <a:spcPts val="0"/>
              </a:spcBef>
              <a:spcAft>
                <a:spcPts val="0"/>
              </a:spcAft>
              <a:buSzPts val="1800"/>
              <a:buChar char="•"/>
            </a:pPr>
            <a:r>
              <a:rPr lang="en-US"/>
              <a:t>Ties in well with ACCESS Pegasus</a:t>
            </a:r>
            <a:endParaRPr/>
          </a:p>
          <a:p>
            <a:pPr indent="-342900" lvl="0" marL="457200" rtl="0" algn="l">
              <a:lnSpc>
                <a:spcPct val="150000"/>
              </a:lnSpc>
              <a:spcBef>
                <a:spcPts val="0"/>
              </a:spcBef>
              <a:spcAft>
                <a:spcPts val="0"/>
              </a:spcAft>
              <a:buSzPts val="1800"/>
              <a:buChar char="•"/>
            </a:pPr>
            <a:r>
              <a:rPr lang="en-US" u="sng">
                <a:solidFill>
                  <a:schemeClr val="hlink"/>
                </a:solidFill>
                <a:hlinkClick r:id="rId3"/>
              </a:rPr>
              <a:t>https://github.com/pegasus-isi/pegasus-glidein</a:t>
            </a:r>
            <a:r>
              <a:rPr lang="en-US"/>
              <a:t> </a:t>
            </a:r>
            <a:endParaRPr/>
          </a:p>
        </p:txBody>
      </p:sp>
      <p:sp>
        <p:nvSpPr>
          <p:cNvPr id="696" name="Google Shape;696;g3430bfe5a3f_1_18"/>
          <p:cNvSpPr txBox="1"/>
          <p:nvPr>
            <p:ph idx="12" type="sldNum"/>
          </p:nvPr>
        </p:nvSpPr>
        <p:spPr>
          <a:xfrm>
            <a:off x="9033166" y="6349854"/>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97" name="Google Shape;697;g3430bfe5a3f_1_18"/>
          <p:cNvSpPr txBox="1"/>
          <p:nvPr/>
        </p:nvSpPr>
        <p:spPr>
          <a:xfrm>
            <a:off x="579350" y="3961225"/>
            <a:ext cx="141201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latin typeface="Roboto Mono"/>
                <a:ea typeface="Roboto Mono"/>
                <a:cs typeface="Roboto Mono"/>
                <a:sym typeface="Roboto Mono"/>
              </a:rPr>
              <a:t>#!/bin/bash</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300">
                <a:solidFill>
                  <a:schemeClr val="dk1"/>
                </a:solidFill>
                <a:latin typeface="Roboto Mono"/>
                <a:ea typeface="Roboto Mono"/>
                <a:cs typeface="Roboto Mono"/>
                <a:sym typeface="Roboto Mono"/>
              </a:rPr>
              <a:t>#SBATCH --job-name=glidein</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300">
                <a:solidFill>
                  <a:schemeClr val="dk1"/>
                </a:solidFill>
                <a:latin typeface="Roboto Mono"/>
                <a:ea typeface="Roboto Mono"/>
                <a:cs typeface="Roboto Mono"/>
                <a:sym typeface="Roboto Mono"/>
              </a:rPr>
              <a:t>#SBATCH --nodes=10</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300">
                <a:solidFill>
                  <a:schemeClr val="dk1"/>
                </a:solidFill>
                <a:latin typeface="Roboto Mono"/>
                <a:ea typeface="Roboto Mono"/>
                <a:cs typeface="Roboto Mono"/>
                <a:sym typeface="Roboto Mono"/>
              </a:rPr>
              <a:t>#SBATCH --ntasks-per-node=1</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300">
                <a:solidFill>
                  <a:schemeClr val="dk1"/>
                </a:solidFill>
                <a:latin typeface="Roboto Mono"/>
                <a:ea typeface="Roboto Mono"/>
                <a:cs typeface="Roboto Mono"/>
                <a:sym typeface="Roboto Mono"/>
              </a:rPr>
              <a:t>#SBATCH --cpus-per-task=48</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300">
                <a:solidFill>
                  <a:schemeClr val="dk1"/>
                </a:solidFill>
                <a:latin typeface="Roboto Mono"/>
                <a:ea typeface="Roboto Mono"/>
                <a:cs typeface="Roboto Mono"/>
                <a:sym typeface="Roboto Mono"/>
              </a:rPr>
              <a:t>#SBATCH --time=24:00:00</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300">
                <a:solidFill>
                  <a:schemeClr val="dk1"/>
                </a:solidFill>
                <a:latin typeface="Roboto Mono"/>
                <a:ea typeface="Roboto Mono"/>
                <a:cs typeface="Roboto Mono"/>
                <a:sym typeface="Roboto Mono"/>
              </a:rPr>
              <a:t>curl -o pegasus-glidein https://raw.githubusercontent.com/pegasus-isi/pegasus-glidein/main/pegasus-glidein</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300">
                <a:solidFill>
                  <a:schemeClr val="dk1"/>
                </a:solidFill>
                <a:latin typeface="Roboto Mono"/>
                <a:ea typeface="Roboto Mono"/>
                <a:cs typeface="Roboto Mono"/>
                <a:sym typeface="Roboto Mono"/>
              </a:rPr>
              <a:t>chmod a+x pegasus-glidein</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300">
                <a:solidFill>
                  <a:schemeClr val="dk1"/>
                </a:solidFill>
                <a:latin typeface="Roboto Mono"/>
                <a:ea typeface="Roboto Mono"/>
                <a:cs typeface="Roboto Mono"/>
                <a:sym typeface="Roboto Mono"/>
              </a:rPr>
              <a:t>srun ./pegasus-glidein -c pegasus.access-ci.org \</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300">
                <a:solidFill>
                  <a:schemeClr val="dk1"/>
                </a:solidFill>
                <a:latin typeface="Roboto Mono"/>
                <a:ea typeface="Roboto Mono"/>
                <a:cs typeface="Roboto Mono"/>
                <a:sym typeface="Roboto Mono"/>
              </a:rPr>
              <a:t>                       -t mytoken \</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300">
                <a:solidFill>
                  <a:schemeClr val="dk1"/>
                </a:solidFill>
                <a:latin typeface="Roboto Mono"/>
                <a:ea typeface="Roboto Mono"/>
                <a:cs typeface="Roboto Mono"/>
                <a:sym typeface="Roboto Mono"/>
              </a:rPr>
              <a:t>                       -s 'RemoteOwner == "myusername"'</a:t>
            </a:r>
            <a:endParaRPr sz="1300">
              <a:solidFill>
                <a:schemeClr val="dk1"/>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333177e6e99_0_1"/>
          <p:cNvSpPr txBox="1"/>
          <p:nvPr>
            <p:ph idx="1" type="body"/>
          </p:nvPr>
        </p:nvSpPr>
        <p:spPr>
          <a:xfrm>
            <a:off x="415625" y="2133600"/>
            <a:ext cx="8124000" cy="40527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br>
              <a:rPr lang="en-US"/>
            </a:br>
            <a:endParaRPr/>
          </a:p>
          <a:p>
            <a:pPr indent="-279400" lvl="0" marL="228600" rtl="0" algn="l">
              <a:lnSpc>
                <a:spcPct val="115000"/>
              </a:lnSpc>
              <a:spcBef>
                <a:spcPts val="1000"/>
              </a:spcBef>
              <a:spcAft>
                <a:spcPts val="0"/>
              </a:spcAft>
              <a:buClr>
                <a:schemeClr val="dk2"/>
              </a:buClr>
              <a:buSzPts val="2600"/>
              <a:buAutoNum type="arabicPeriod"/>
            </a:pPr>
            <a:r>
              <a:rPr b="1" lang="en-US" sz="2600">
                <a:solidFill>
                  <a:schemeClr val="dk2"/>
                </a:solidFill>
              </a:rPr>
              <a:t>Use a workflow system for your AI workloads</a:t>
            </a:r>
            <a:endParaRPr b="1" sz="2600">
              <a:solidFill>
                <a:schemeClr val="dk2"/>
              </a:solidFill>
            </a:endParaRPr>
          </a:p>
          <a:p>
            <a:pPr indent="-279400" lvl="0" marL="228600" rtl="0" algn="l">
              <a:lnSpc>
                <a:spcPct val="115000"/>
              </a:lnSpc>
              <a:spcBef>
                <a:spcPts val="1000"/>
              </a:spcBef>
              <a:spcAft>
                <a:spcPts val="0"/>
              </a:spcAft>
              <a:buClr>
                <a:schemeClr val="dk2"/>
              </a:buClr>
              <a:buSzPts val="2600"/>
              <a:buAutoNum type="arabicPeriod"/>
            </a:pPr>
            <a:r>
              <a:rPr b="1" lang="en-US" sz="2600">
                <a:solidFill>
                  <a:schemeClr val="dk2"/>
                </a:solidFill>
              </a:rPr>
              <a:t>Scheduler overlay to simplify resource management</a:t>
            </a:r>
            <a:endParaRPr b="1" sz="2600">
              <a:solidFill>
                <a:schemeClr val="dk2"/>
              </a:solidFill>
            </a:endParaRPr>
          </a:p>
          <a:p>
            <a:pPr indent="0" lvl="0" marL="228600" rtl="0" algn="l">
              <a:lnSpc>
                <a:spcPct val="115000"/>
              </a:lnSpc>
              <a:spcBef>
                <a:spcPts val="1000"/>
              </a:spcBef>
              <a:spcAft>
                <a:spcPts val="0"/>
              </a:spcAft>
              <a:buNone/>
            </a:pPr>
            <a:r>
              <a:t/>
            </a:r>
            <a:endParaRPr/>
          </a:p>
          <a:p>
            <a:pPr indent="0" lvl="0" marL="0" rtl="0" algn="l">
              <a:lnSpc>
                <a:spcPct val="115000"/>
              </a:lnSpc>
              <a:spcBef>
                <a:spcPts val="1000"/>
              </a:spcBef>
              <a:spcAft>
                <a:spcPts val="1000"/>
              </a:spcAft>
              <a:buNone/>
            </a:pPr>
            <a:r>
              <a:t/>
            </a:r>
            <a:endParaRPr/>
          </a:p>
        </p:txBody>
      </p:sp>
      <p:sp>
        <p:nvSpPr>
          <p:cNvPr id="704" name="Google Shape;704;g333177e6e99_0_1"/>
          <p:cNvSpPr txBox="1"/>
          <p:nvPr>
            <p:ph idx="12" type="sldNum"/>
          </p:nvPr>
        </p:nvSpPr>
        <p:spPr>
          <a:xfrm>
            <a:off x="9033166" y="6349854"/>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05" name="Google Shape;705;g333177e6e99_0_1"/>
          <p:cNvPicPr preferRelativeResize="0"/>
          <p:nvPr/>
        </p:nvPicPr>
        <p:blipFill>
          <a:blip r:embed="rId3">
            <a:alphaModFix/>
          </a:blip>
          <a:stretch>
            <a:fillRect/>
          </a:stretch>
        </p:blipFill>
        <p:spPr>
          <a:xfrm>
            <a:off x="8877765" y="1058098"/>
            <a:ext cx="3314237" cy="5799902"/>
          </a:xfrm>
          <a:prstGeom prst="rect">
            <a:avLst/>
          </a:prstGeom>
          <a:noFill/>
          <a:ln>
            <a:noFill/>
          </a:ln>
        </p:spPr>
      </p:pic>
      <p:sp>
        <p:nvSpPr>
          <p:cNvPr id="706" name="Google Shape;706;g333177e6e99_0_1"/>
          <p:cNvSpPr txBox="1"/>
          <p:nvPr/>
        </p:nvSpPr>
        <p:spPr>
          <a:xfrm>
            <a:off x="9192000" y="3434700"/>
            <a:ext cx="27432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lt1"/>
                </a:solidFill>
                <a:latin typeface="Calibri"/>
                <a:ea typeface="Calibri"/>
                <a:cs typeface="Calibri"/>
                <a:sym typeface="Calibri"/>
              </a:rPr>
              <a:t>Complete any tutorial section we don’t have time to cover today. The tutorial can be used as a self-guided resource.</a:t>
            </a:r>
            <a:endParaRPr sz="16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33a589d1dd8_1_509"/>
          <p:cNvSpPr txBox="1"/>
          <p:nvPr>
            <p:ph type="title"/>
          </p:nvPr>
        </p:nvSpPr>
        <p:spPr>
          <a:xfrm>
            <a:off x="415635" y="1172079"/>
            <a:ext cx="11355900" cy="75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Thank You!</a:t>
            </a:r>
            <a:endParaRPr/>
          </a:p>
        </p:txBody>
      </p:sp>
      <p:sp>
        <p:nvSpPr>
          <p:cNvPr id="712" name="Google Shape;712;g33a589d1dd8_1_50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713" name="Google Shape;713;g33a589d1dd8_1_509"/>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714" name="Google Shape;714;g33a589d1dd8_1_509"/>
          <p:cNvSpPr txBox="1"/>
          <p:nvPr>
            <p:ph idx="12" type="sldNum"/>
          </p:nvPr>
        </p:nvSpPr>
        <p:spPr>
          <a:xfrm>
            <a:off x="9033166" y="6349854"/>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15" name="Google Shape;715;g33a589d1dd8_1_509"/>
          <p:cNvSpPr txBox="1"/>
          <p:nvPr>
            <p:ph idx="1" type="body"/>
          </p:nvPr>
        </p:nvSpPr>
        <p:spPr>
          <a:xfrm>
            <a:off x="415635" y="2133599"/>
            <a:ext cx="11355900" cy="4052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Clr>
                <a:schemeClr val="dk1"/>
              </a:buClr>
              <a:buSzPts val="1100"/>
              <a:buFont typeface="Arial"/>
              <a:buNone/>
            </a:pPr>
            <a:r>
              <a:rPr lang="en-US" sz="2800" u="sng">
                <a:solidFill>
                  <a:schemeClr val="hlink"/>
                </a:solidFill>
                <a:hlinkClick r:id="rId3"/>
              </a:rPr>
              <a:t>https://pegasus.isi.edu</a:t>
            </a:r>
            <a:r>
              <a:rPr lang="en-US" sz="2800"/>
              <a:t>  </a:t>
            </a:r>
            <a:endParaRPr sz="2800"/>
          </a:p>
          <a:p>
            <a:pPr indent="0" lvl="0" marL="0" rtl="0" algn="ctr">
              <a:spcBef>
                <a:spcPts val="1000"/>
              </a:spcBef>
              <a:spcAft>
                <a:spcPts val="0"/>
              </a:spcAft>
              <a:buClr>
                <a:schemeClr val="dk1"/>
              </a:buClr>
              <a:buSzPts val="1100"/>
              <a:buFont typeface="Arial"/>
              <a:buNone/>
            </a:pPr>
            <a:r>
              <a:t/>
            </a:r>
            <a:endParaRPr sz="2800"/>
          </a:p>
          <a:p>
            <a:pPr indent="0" lvl="0" marL="0" rtl="0" algn="ctr">
              <a:spcBef>
                <a:spcPts val="1000"/>
              </a:spcBef>
              <a:spcAft>
                <a:spcPts val="0"/>
              </a:spcAft>
              <a:buClr>
                <a:schemeClr val="dk1"/>
              </a:buClr>
              <a:buSzPts val="1100"/>
              <a:buFont typeface="Arial"/>
              <a:buNone/>
            </a:pPr>
            <a:r>
              <a:rPr lang="en-US" sz="2800"/>
              <a:t>Pegasus Users Slack and mailing lists: </a:t>
            </a:r>
            <a:r>
              <a:rPr lang="en-US" sz="2800" u="sng">
                <a:solidFill>
                  <a:schemeClr val="hlink"/>
                </a:solidFill>
                <a:hlinkClick r:id="rId4"/>
              </a:rPr>
              <a:t>https://pegasus.isi.edu/contact/</a:t>
            </a:r>
            <a:r>
              <a:rPr lang="en-US" sz="2800"/>
              <a:t>   </a:t>
            </a:r>
            <a:endParaRPr sz="2800"/>
          </a:p>
          <a:p>
            <a:pPr indent="0" lvl="0" marL="0" rtl="0" algn="ctr">
              <a:spcBef>
                <a:spcPts val="1000"/>
              </a:spcBef>
              <a:spcAft>
                <a:spcPts val="0"/>
              </a:spcAft>
              <a:buClr>
                <a:schemeClr val="dk1"/>
              </a:buClr>
              <a:buSzPts val="1100"/>
              <a:buFont typeface="Arial"/>
              <a:buNone/>
            </a:pPr>
            <a:r>
              <a:t/>
            </a:r>
            <a:endParaRPr sz="2800"/>
          </a:p>
          <a:p>
            <a:pPr indent="0" lvl="0" marL="0" rtl="0" algn="ctr">
              <a:spcBef>
                <a:spcPts val="1000"/>
              </a:spcBef>
              <a:spcAft>
                <a:spcPts val="0"/>
              </a:spcAft>
              <a:buClr>
                <a:schemeClr val="dk1"/>
              </a:buClr>
              <a:buSzPts val="1100"/>
              <a:buFont typeface="Arial"/>
              <a:buNone/>
            </a:pPr>
            <a:r>
              <a:rPr lang="en-US" sz="2800"/>
              <a:t>E-mail Support:  pegasus-support@isi.edu</a:t>
            </a:r>
            <a:endParaRPr sz="2800"/>
          </a:p>
          <a:p>
            <a:pPr indent="0" lvl="0" marL="0" rtl="0" algn="ctr">
              <a:spcBef>
                <a:spcPts val="1000"/>
              </a:spcBef>
              <a:spcAft>
                <a:spcPts val="0"/>
              </a:spcAft>
              <a:buClr>
                <a:schemeClr val="dk1"/>
              </a:buClr>
              <a:buSzPts val="1100"/>
              <a:buFont typeface="Arial"/>
              <a:buNone/>
            </a:pPr>
            <a:r>
              <a:t/>
            </a:r>
            <a:endParaRPr sz="2800"/>
          </a:p>
          <a:p>
            <a:pPr indent="0" lvl="0" marL="0" rtl="0" algn="ctr">
              <a:spcBef>
                <a:spcPts val="1000"/>
              </a:spcBef>
              <a:spcAft>
                <a:spcPts val="1000"/>
              </a:spcAft>
              <a:buClr>
                <a:schemeClr val="dk1"/>
              </a:buClr>
              <a:buSzPts val="1100"/>
              <a:buFont typeface="Arial"/>
              <a:buNone/>
            </a:pPr>
            <a:r>
              <a:rPr lang="en-US" sz="2800"/>
              <a:t>Office Hours: </a:t>
            </a:r>
            <a:r>
              <a:rPr lang="en-US" sz="2800" u="sng">
                <a:solidFill>
                  <a:schemeClr val="hlink"/>
                </a:solidFill>
                <a:hlinkClick r:id="rId5"/>
              </a:rPr>
              <a:t>https://pegasus.isi.edu/office-hours/</a:t>
            </a:r>
            <a:r>
              <a:rPr lang="en-US" sz="2800"/>
              <a:t> </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33a589d1dd8_1_8"/>
          <p:cNvSpPr txBox="1"/>
          <p:nvPr>
            <p:ph type="title"/>
          </p:nvPr>
        </p:nvSpPr>
        <p:spPr>
          <a:xfrm>
            <a:off x="415635" y="1172079"/>
            <a:ext cx="11355900" cy="758400"/>
          </a:xfrm>
          <a:prstGeom prst="rect">
            <a:avLst/>
          </a:prstGeom>
          <a:noFill/>
          <a:ln>
            <a:noFill/>
          </a:ln>
        </p:spPr>
        <p:txBody>
          <a:bodyPr anchorCtr="0" anchor="ctr" bIns="45700" lIns="45700" spcFirstLastPara="1" rIns="45700" wrap="square" tIns="45700">
            <a:normAutofit/>
          </a:bodyPr>
          <a:lstStyle/>
          <a:p>
            <a:pPr indent="0" lvl="0" marL="0" rtl="0" algn="l">
              <a:spcBef>
                <a:spcPts val="0"/>
              </a:spcBef>
              <a:spcAft>
                <a:spcPts val="0"/>
              </a:spcAft>
              <a:buClr>
                <a:srgbClr val="1A5B6E"/>
              </a:buClr>
              <a:buSzPts val="4400"/>
              <a:buFont typeface="Helvetica Neue"/>
              <a:buNone/>
            </a:pPr>
            <a:r>
              <a:rPr lang="en-US"/>
              <a:t>Scientific Workflows</a:t>
            </a:r>
            <a:endParaRPr/>
          </a:p>
        </p:txBody>
      </p:sp>
      <p:sp>
        <p:nvSpPr>
          <p:cNvPr id="91" name="Google Shape;91;g33a589d1dd8_1_8"/>
          <p:cNvSpPr txBox="1"/>
          <p:nvPr>
            <p:ph idx="1" type="body"/>
          </p:nvPr>
        </p:nvSpPr>
        <p:spPr>
          <a:xfrm>
            <a:off x="415628" y="2133600"/>
            <a:ext cx="8150400" cy="4052700"/>
          </a:xfrm>
          <a:prstGeom prst="rect">
            <a:avLst/>
          </a:prstGeom>
          <a:noFill/>
          <a:ln>
            <a:noFill/>
          </a:ln>
        </p:spPr>
        <p:txBody>
          <a:bodyPr anchorCtr="0" anchor="t" bIns="45700" lIns="45700" spcFirstLastPara="1" rIns="45700" wrap="square" tIns="45700">
            <a:normAutofit lnSpcReduction="20000"/>
          </a:bodyPr>
          <a:lstStyle/>
          <a:p>
            <a:pPr indent="-241300" lvl="0" marL="228600" rtl="0" algn="l">
              <a:lnSpc>
                <a:spcPct val="100000"/>
              </a:lnSpc>
              <a:spcBef>
                <a:spcPts val="0"/>
              </a:spcBef>
              <a:spcAft>
                <a:spcPts val="0"/>
              </a:spcAft>
              <a:buClr>
                <a:srgbClr val="595959"/>
              </a:buClr>
              <a:buSzPts val="2200"/>
              <a:buChar char="•"/>
            </a:pPr>
            <a:r>
              <a:rPr lang="en-US" sz="2200"/>
              <a:t>An abstraction to express ensemble of complex computational operations</a:t>
            </a:r>
            <a:endParaRPr sz="3000"/>
          </a:p>
          <a:p>
            <a:pPr indent="-241300" lvl="2" marL="736600" rtl="0" algn="l">
              <a:lnSpc>
                <a:spcPct val="100000"/>
              </a:lnSpc>
              <a:spcBef>
                <a:spcPts val="1000"/>
              </a:spcBef>
              <a:spcAft>
                <a:spcPts val="0"/>
              </a:spcAft>
              <a:buClr>
                <a:srgbClr val="595959"/>
              </a:buClr>
              <a:buSzPts val="1900"/>
              <a:buChar char="-"/>
            </a:pPr>
            <a:r>
              <a:rPr i="1" lang="en-US" sz="1900"/>
              <a:t>Eg: retrieving data from remote storage services, executing applications, and transferring data products to designated storage sites</a:t>
            </a:r>
            <a:endParaRPr sz="2200"/>
          </a:p>
          <a:p>
            <a:pPr indent="457200" lvl="2" marL="0" rtl="0" algn="l">
              <a:lnSpc>
                <a:spcPct val="100000"/>
              </a:lnSpc>
              <a:spcBef>
                <a:spcPts val="1000"/>
              </a:spcBef>
              <a:spcAft>
                <a:spcPts val="0"/>
              </a:spcAft>
              <a:buClr>
                <a:srgbClr val="595959"/>
              </a:buClr>
              <a:buSzPts val="1700"/>
              <a:buNone/>
            </a:pPr>
            <a:r>
              <a:t/>
            </a:r>
            <a:endParaRPr i="1" sz="1900"/>
          </a:p>
          <a:p>
            <a:pPr indent="-241300" lvl="2" marL="228600" rtl="0" algn="l">
              <a:lnSpc>
                <a:spcPct val="100000"/>
              </a:lnSpc>
              <a:spcBef>
                <a:spcPts val="1000"/>
              </a:spcBef>
              <a:spcAft>
                <a:spcPts val="0"/>
              </a:spcAft>
              <a:buClr>
                <a:srgbClr val="595959"/>
              </a:buClr>
              <a:buSzPts val="2200"/>
              <a:buChar char="•"/>
            </a:pPr>
            <a:r>
              <a:rPr lang="en-US" sz="2200"/>
              <a:t>A workflow is represented as a directed acyclic graph (DAG)</a:t>
            </a:r>
            <a:endParaRPr sz="2200"/>
          </a:p>
          <a:p>
            <a:pPr indent="-241300" lvl="3" marL="736600" rtl="0" algn="l">
              <a:lnSpc>
                <a:spcPct val="100000"/>
              </a:lnSpc>
              <a:spcBef>
                <a:spcPts val="1000"/>
              </a:spcBef>
              <a:spcAft>
                <a:spcPts val="0"/>
              </a:spcAft>
              <a:buClr>
                <a:srgbClr val="595959"/>
              </a:buClr>
              <a:buSzPts val="1900"/>
              <a:buChar char="-"/>
            </a:pPr>
            <a:r>
              <a:rPr i="1" lang="en-US" sz="1900"/>
              <a:t>Nodes: tasks or jobs to be executed</a:t>
            </a:r>
            <a:endParaRPr sz="1900"/>
          </a:p>
          <a:p>
            <a:pPr indent="-241300" lvl="3" marL="736600" rtl="0" algn="l">
              <a:lnSpc>
                <a:spcPct val="100000"/>
              </a:lnSpc>
              <a:spcBef>
                <a:spcPts val="1000"/>
              </a:spcBef>
              <a:spcAft>
                <a:spcPts val="0"/>
              </a:spcAft>
              <a:buClr>
                <a:srgbClr val="595959"/>
              </a:buClr>
              <a:buSzPts val="1900"/>
              <a:buChar char="-"/>
            </a:pPr>
            <a:r>
              <a:rPr i="1" lang="en-US" sz="1900"/>
              <a:t>Edges: depend between the tasks</a:t>
            </a:r>
            <a:endParaRPr sz="1900"/>
          </a:p>
          <a:p>
            <a:pPr indent="457200" lvl="2" marL="0" rtl="0" algn="l">
              <a:lnSpc>
                <a:spcPct val="100000"/>
              </a:lnSpc>
              <a:spcBef>
                <a:spcPts val="1000"/>
              </a:spcBef>
              <a:spcAft>
                <a:spcPts val="0"/>
              </a:spcAft>
              <a:buClr>
                <a:srgbClr val="595959"/>
              </a:buClr>
              <a:buSzPts val="1700"/>
              <a:buNone/>
            </a:pPr>
            <a:r>
              <a:t/>
            </a:r>
            <a:endParaRPr i="1" sz="1900"/>
          </a:p>
          <a:p>
            <a:pPr indent="-241300" lvl="1" marL="228600" rtl="0" algn="l">
              <a:lnSpc>
                <a:spcPct val="100000"/>
              </a:lnSpc>
              <a:spcBef>
                <a:spcPts val="1000"/>
              </a:spcBef>
              <a:spcAft>
                <a:spcPts val="0"/>
              </a:spcAft>
              <a:buClr>
                <a:srgbClr val="595959"/>
              </a:buClr>
              <a:buSzPts val="2200"/>
              <a:buChar char="•"/>
            </a:pPr>
            <a:r>
              <a:rPr lang="en-US" sz="2200"/>
              <a:t>Have a monolithic application/experiment?</a:t>
            </a:r>
            <a:endParaRPr sz="2600"/>
          </a:p>
          <a:p>
            <a:pPr indent="-241300" lvl="2" marL="736600" rtl="0" algn="l">
              <a:lnSpc>
                <a:spcPct val="100000"/>
              </a:lnSpc>
              <a:spcBef>
                <a:spcPts val="1000"/>
              </a:spcBef>
              <a:spcAft>
                <a:spcPts val="1000"/>
              </a:spcAft>
              <a:buClr>
                <a:srgbClr val="595959"/>
              </a:buClr>
              <a:buSzPts val="1900"/>
              <a:buChar char="-"/>
            </a:pPr>
            <a:r>
              <a:rPr i="1" lang="en-US" sz="1900"/>
              <a:t>Find the inherent DAG structure in your application to convert into a workflow</a:t>
            </a:r>
            <a:endParaRPr sz="2200"/>
          </a:p>
        </p:txBody>
      </p:sp>
      <p:pic>
        <p:nvPicPr>
          <p:cNvPr descr="Image" id="92" name="Google Shape;92;g33a589d1dd8_1_8"/>
          <p:cNvPicPr preferRelativeResize="0"/>
          <p:nvPr/>
        </p:nvPicPr>
        <p:blipFill rotWithShape="1">
          <a:blip r:embed="rId3">
            <a:alphaModFix/>
          </a:blip>
          <a:srcRect b="0" l="0" r="0" t="0"/>
          <a:stretch/>
        </p:blipFill>
        <p:spPr>
          <a:xfrm>
            <a:off x="8417396" y="1385150"/>
            <a:ext cx="3437505" cy="5329799"/>
          </a:xfrm>
          <a:prstGeom prst="rect">
            <a:avLst/>
          </a:prstGeom>
          <a:noFill/>
          <a:ln>
            <a:noFill/>
          </a:ln>
        </p:spPr>
      </p:pic>
      <p:sp>
        <p:nvSpPr>
          <p:cNvPr id="93" name="Google Shape;93;g33a589d1dd8_1_8"/>
          <p:cNvSpPr txBox="1"/>
          <p:nvPr>
            <p:ph idx="12" type="sldNum"/>
          </p:nvPr>
        </p:nvSpPr>
        <p:spPr>
          <a:xfrm>
            <a:off x="9033166" y="6349854"/>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3a589d1dd8_1_14"/>
          <p:cNvSpPr/>
          <p:nvPr/>
        </p:nvSpPr>
        <p:spPr>
          <a:xfrm>
            <a:off x="476766" y="5088142"/>
            <a:ext cx="1080000" cy="1080000"/>
          </a:xfrm>
          <a:prstGeom prst="roundRect">
            <a:avLst>
              <a:gd fmla="val 11104" name="adj"/>
            </a:avLst>
          </a:prstGeom>
          <a:gradFill>
            <a:gsLst>
              <a:gs pos="0">
                <a:srgbClr val="4AB9C4"/>
              </a:gs>
              <a:gs pos="86000">
                <a:srgbClr val="365CAA"/>
              </a:gs>
              <a:gs pos="100000">
                <a:srgbClr val="365CAA"/>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2F2F2"/>
              </a:solidFill>
              <a:latin typeface="Calibri"/>
              <a:ea typeface="Calibri"/>
              <a:cs typeface="Calibri"/>
              <a:sym typeface="Calibri"/>
            </a:endParaRPr>
          </a:p>
        </p:txBody>
      </p:sp>
      <p:pic>
        <p:nvPicPr>
          <p:cNvPr id="99" name="Google Shape;99;g33a589d1dd8_1_14"/>
          <p:cNvPicPr preferRelativeResize="0"/>
          <p:nvPr/>
        </p:nvPicPr>
        <p:blipFill rotWithShape="1">
          <a:blip r:embed="rId3">
            <a:alphaModFix/>
          </a:blip>
          <a:srcRect b="0" l="0" r="0" t="0"/>
          <a:stretch/>
        </p:blipFill>
        <p:spPr>
          <a:xfrm>
            <a:off x="3729983" y="1872038"/>
            <a:ext cx="1030593" cy="1186326"/>
          </a:xfrm>
          <a:prstGeom prst="rect">
            <a:avLst/>
          </a:prstGeom>
          <a:noFill/>
          <a:ln>
            <a:noFill/>
          </a:ln>
        </p:spPr>
      </p:pic>
      <p:pic>
        <p:nvPicPr>
          <p:cNvPr id="100" name="Google Shape;100;g33a589d1dd8_1_14"/>
          <p:cNvPicPr preferRelativeResize="0"/>
          <p:nvPr/>
        </p:nvPicPr>
        <p:blipFill rotWithShape="1">
          <a:blip r:embed="rId4">
            <a:alphaModFix/>
          </a:blip>
          <a:srcRect b="0" l="0" r="0" t="0"/>
          <a:stretch/>
        </p:blipFill>
        <p:spPr>
          <a:xfrm>
            <a:off x="3626924" y="2076166"/>
            <a:ext cx="1133652" cy="1304959"/>
          </a:xfrm>
          <a:prstGeom prst="rect">
            <a:avLst/>
          </a:prstGeom>
          <a:noFill/>
          <a:ln>
            <a:noFill/>
          </a:ln>
        </p:spPr>
      </p:pic>
      <p:pic>
        <p:nvPicPr>
          <p:cNvPr id="101" name="Google Shape;101;g33a589d1dd8_1_14"/>
          <p:cNvPicPr preferRelativeResize="0"/>
          <p:nvPr/>
        </p:nvPicPr>
        <p:blipFill rotWithShape="1">
          <a:blip r:embed="rId5">
            <a:alphaModFix/>
          </a:blip>
          <a:srcRect b="0" l="0" r="0" t="0"/>
          <a:stretch/>
        </p:blipFill>
        <p:spPr>
          <a:xfrm>
            <a:off x="3513559" y="2274362"/>
            <a:ext cx="1247017" cy="1435455"/>
          </a:xfrm>
          <a:prstGeom prst="rect">
            <a:avLst/>
          </a:prstGeom>
          <a:noFill/>
          <a:ln>
            <a:noFill/>
          </a:ln>
        </p:spPr>
      </p:pic>
      <p:sp>
        <p:nvSpPr>
          <p:cNvPr id="102" name="Google Shape;102;g33a589d1dd8_1_14"/>
          <p:cNvSpPr/>
          <p:nvPr/>
        </p:nvSpPr>
        <p:spPr>
          <a:xfrm>
            <a:off x="476766" y="2979053"/>
            <a:ext cx="2713200" cy="1332000"/>
          </a:xfrm>
          <a:prstGeom prst="round2SameRect">
            <a:avLst>
              <a:gd fmla="val 0" name="adj1"/>
              <a:gd fmla="val 10130" name="adj2"/>
            </a:avLst>
          </a:prstGeom>
          <a:gradFill>
            <a:gsLst>
              <a:gs pos="0">
                <a:srgbClr val="FFFFFF">
                  <a:alpha val="0"/>
                </a:srgbClr>
              </a:gs>
              <a:gs pos="100000">
                <a:srgbClr val="E7E6E6">
                  <a:alpha val="74901"/>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g33a589d1dd8_1_14"/>
          <p:cNvSpPr/>
          <p:nvPr/>
        </p:nvSpPr>
        <p:spPr>
          <a:xfrm>
            <a:off x="476766" y="1427789"/>
            <a:ext cx="2713200" cy="1332000"/>
          </a:xfrm>
          <a:prstGeom prst="round2SameRect">
            <a:avLst>
              <a:gd fmla="val 10127" name="adj1"/>
              <a:gd fmla="val 0" name="adj2"/>
            </a:avLst>
          </a:prstGeom>
          <a:gradFill>
            <a:gsLst>
              <a:gs pos="0">
                <a:srgbClr val="E7E6E6">
                  <a:alpha val="74901"/>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g33a589d1dd8_1_14"/>
          <p:cNvSpPr/>
          <p:nvPr/>
        </p:nvSpPr>
        <p:spPr>
          <a:xfrm flipH="1" rot="10800000">
            <a:off x="11625" y="-125"/>
            <a:ext cx="12158400" cy="1069200"/>
          </a:xfrm>
          <a:prstGeom prst="round2SameRect">
            <a:avLst>
              <a:gd fmla="val 29427" name="adj1"/>
              <a:gd fmla="val 0" name="adj2"/>
            </a:avLst>
          </a:prstGeom>
          <a:gradFill>
            <a:gsLst>
              <a:gs pos="0">
                <a:srgbClr val="FFFFFF"/>
              </a:gs>
              <a:gs pos="100000">
                <a:schemeClr val="lt2"/>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g33a589d1dd8_1_14"/>
          <p:cNvSpPr/>
          <p:nvPr/>
        </p:nvSpPr>
        <p:spPr>
          <a:xfrm>
            <a:off x="2286607" y="276529"/>
            <a:ext cx="7637700" cy="565200"/>
          </a:xfrm>
          <a:prstGeom prst="rect">
            <a:avLst/>
          </a:prstGeom>
          <a:noFill/>
          <a:ln>
            <a:noFill/>
          </a:ln>
        </p:spPr>
        <p:txBody>
          <a:bodyPr anchorCtr="0" anchor="t" bIns="36000" lIns="72000" spcFirstLastPara="1" rIns="72000" wrap="square" tIns="36000">
            <a:noAutofit/>
          </a:bodyPr>
          <a:lstStyle/>
          <a:p>
            <a:pPr indent="0" lvl="0" marL="0" marR="0" rtl="0" algn="ctr">
              <a:spcBef>
                <a:spcPts val="0"/>
              </a:spcBef>
              <a:spcAft>
                <a:spcPts val="0"/>
              </a:spcAft>
              <a:buNone/>
            </a:pPr>
            <a:r>
              <a:rPr b="0" i="0" lang="en-US" sz="3200" u="none" cap="none" strike="noStrike">
                <a:solidFill>
                  <a:srgbClr val="4AB9C4"/>
                </a:solidFill>
                <a:latin typeface="Roboto Black"/>
                <a:ea typeface="Roboto Black"/>
                <a:cs typeface="Roboto Black"/>
                <a:sym typeface="Roboto Black"/>
              </a:rPr>
              <a:t>Pegasus Workflow Management System</a:t>
            </a:r>
            <a:endParaRPr/>
          </a:p>
        </p:txBody>
      </p:sp>
      <p:pic>
        <p:nvPicPr>
          <p:cNvPr id="106" name="Google Shape;106;g33a589d1dd8_1_14"/>
          <p:cNvPicPr preferRelativeResize="0"/>
          <p:nvPr/>
        </p:nvPicPr>
        <p:blipFill rotWithShape="1">
          <a:blip r:embed="rId6">
            <a:alphaModFix/>
          </a:blip>
          <a:srcRect b="0" l="0" r="0" t="0"/>
          <a:stretch/>
        </p:blipFill>
        <p:spPr>
          <a:xfrm>
            <a:off x="10298031" y="121044"/>
            <a:ext cx="988456" cy="826875"/>
          </a:xfrm>
          <a:prstGeom prst="rect">
            <a:avLst/>
          </a:prstGeom>
          <a:noFill/>
          <a:ln>
            <a:noFill/>
          </a:ln>
        </p:spPr>
      </p:pic>
      <p:pic>
        <p:nvPicPr>
          <p:cNvPr id="107" name="Google Shape;107;g33a589d1dd8_1_14"/>
          <p:cNvPicPr preferRelativeResize="0"/>
          <p:nvPr/>
        </p:nvPicPr>
        <p:blipFill rotWithShape="1">
          <a:blip r:embed="rId7">
            <a:alphaModFix/>
          </a:blip>
          <a:srcRect b="0" l="0" r="0" t="0"/>
          <a:stretch/>
        </p:blipFill>
        <p:spPr>
          <a:xfrm>
            <a:off x="1054175" y="92402"/>
            <a:ext cx="758274" cy="762237"/>
          </a:xfrm>
          <a:prstGeom prst="rect">
            <a:avLst/>
          </a:prstGeom>
          <a:noFill/>
          <a:ln>
            <a:noFill/>
          </a:ln>
        </p:spPr>
      </p:pic>
      <p:sp>
        <p:nvSpPr>
          <p:cNvPr id="108" name="Google Shape;108;g33a589d1dd8_1_14"/>
          <p:cNvSpPr/>
          <p:nvPr/>
        </p:nvSpPr>
        <p:spPr>
          <a:xfrm>
            <a:off x="464497" y="5493377"/>
            <a:ext cx="1104600" cy="534300"/>
          </a:xfrm>
          <a:prstGeom prst="rect">
            <a:avLst/>
          </a:prstGeom>
          <a:no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rPr b="1" i="0" lang="en-US" sz="1600" u="none" cap="none" strike="noStrike">
                <a:solidFill>
                  <a:schemeClr val="lt1"/>
                </a:solidFill>
                <a:latin typeface="Roboto"/>
                <a:ea typeface="Roboto"/>
                <a:cs typeface="Roboto"/>
                <a:sym typeface="Roboto"/>
              </a:rPr>
              <a:t>Pegasus</a:t>
            </a:r>
            <a:endParaRPr b="1" i="0" sz="1600" u="none" cap="none" strike="noStrike">
              <a:solidFill>
                <a:schemeClr val="lt1"/>
              </a:solidFill>
              <a:latin typeface="Roboto"/>
              <a:ea typeface="Roboto"/>
              <a:cs typeface="Roboto"/>
              <a:sym typeface="Roboto"/>
            </a:endParaRPr>
          </a:p>
          <a:p>
            <a:pPr indent="0" lvl="0" marL="0" marR="0" rtl="0" algn="ctr">
              <a:spcBef>
                <a:spcPts val="0"/>
              </a:spcBef>
              <a:spcAft>
                <a:spcPts val="0"/>
              </a:spcAft>
              <a:buNone/>
            </a:pPr>
            <a:r>
              <a:rPr b="1" i="0" lang="en-US" sz="1300" u="none" cap="none" strike="noStrike">
                <a:solidFill>
                  <a:schemeClr val="lt1"/>
                </a:solidFill>
                <a:latin typeface="Roboto"/>
                <a:ea typeface="Roboto"/>
                <a:cs typeface="Roboto"/>
                <a:sym typeface="Roboto"/>
              </a:rPr>
              <a:t>in practice</a:t>
            </a:r>
            <a:endParaRPr b="1" i="0" sz="1300" u="none" cap="none" strike="noStrike">
              <a:solidFill>
                <a:schemeClr val="lt1"/>
              </a:solidFill>
              <a:latin typeface="Roboto"/>
              <a:ea typeface="Roboto"/>
              <a:cs typeface="Roboto"/>
              <a:sym typeface="Roboto"/>
            </a:endParaRPr>
          </a:p>
        </p:txBody>
      </p:sp>
      <p:sp>
        <p:nvSpPr>
          <p:cNvPr id="109" name="Google Shape;109;g33a589d1dd8_1_14"/>
          <p:cNvSpPr/>
          <p:nvPr/>
        </p:nvSpPr>
        <p:spPr>
          <a:xfrm>
            <a:off x="1662544" y="5053182"/>
            <a:ext cx="4348500" cy="1149900"/>
          </a:xfrm>
          <a:prstGeom prst="rect">
            <a:avLst/>
          </a:prstGeom>
          <a:noFill/>
          <a:ln>
            <a:noFill/>
          </a:ln>
        </p:spPr>
        <p:txBody>
          <a:bodyPr anchorCtr="0" anchor="t" bIns="36000" lIns="72000" spcFirstLastPara="1" rIns="72000" wrap="square" tIns="36000">
            <a:noAutofit/>
          </a:bodyPr>
          <a:lstStyle/>
          <a:p>
            <a:pPr indent="-180975" lvl="0" marL="180975" marR="0" rtl="0" algn="l">
              <a:spcBef>
                <a:spcPts val="0"/>
              </a:spcBef>
              <a:spcAft>
                <a:spcPts val="0"/>
              </a:spcAft>
              <a:buClr>
                <a:srgbClr val="2C75B6"/>
              </a:buClr>
              <a:buSzPts val="1000"/>
              <a:buFont typeface="Montserrat"/>
              <a:buChar char="▶"/>
            </a:pPr>
            <a:r>
              <a:rPr b="1" i="0" lang="en-US" sz="1000" u="none" cap="none" strike="noStrike">
                <a:solidFill>
                  <a:srgbClr val="3F3F3F"/>
                </a:solidFill>
                <a:latin typeface="Roboto"/>
                <a:ea typeface="Roboto"/>
                <a:cs typeface="Roboto"/>
                <a:sym typeface="Roboto"/>
              </a:rPr>
              <a:t>Laser Interferometer Gravitational Wave Observatory (LIGO) develops large scale analysis pipelines used for gravitational wave detection. </a:t>
            </a:r>
            <a:endParaRPr/>
          </a:p>
          <a:p>
            <a:pPr indent="-180975" lvl="0" marL="180975" marR="0" rtl="0" algn="l">
              <a:spcBef>
                <a:spcPts val="600"/>
              </a:spcBef>
              <a:spcAft>
                <a:spcPts val="0"/>
              </a:spcAft>
              <a:buClr>
                <a:srgbClr val="2C75B6"/>
              </a:buClr>
              <a:buSzPts val="1000"/>
              <a:buFont typeface="Montserrat"/>
              <a:buChar char="▶"/>
            </a:pPr>
            <a:r>
              <a:rPr b="1" i="0" lang="en-US" sz="1000" u="none" cap="none" strike="noStrike">
                <a:solidFill>
                  <a:srgbClr val="3F3F3F"/>
                </a:solidFill>
                <a:latin typeface="Roboto"/>
                <a:ea typeface="Roboto"/>
                <a:cs typeface="Roboto"/>
                <a:sym typeface="Roboto"/>
              </a:rPr>
              <a:t>Southern California Earthquake Center (SCEC) CyberShake project generates hazard maps using hierarchical workflows .</a:t>
            </a:r>
            <a:endParaRPr/>
          </a:p>
          <a:p>
            <a:pPr indent="-180975" lvl="0" marL="180975" marR="0" rtl="0" algn="l">
              <a:spcBef>
                <a:spcPts val="600"/>
              </a:spcBef>
              <a:spcAft>
                <a:spcPts val="0"/>
              </a:spcAft>
              <a:buClr>
                <a:srgbClr val="2C75B6"/>
              </a:buClr>
              <a:buSzPts val="1000"/>
              <a:buFont typeface="Montserrat"/>
              <a:buChar char="▶"/>
            </a:pPr>
            <a:r>
              <a:rPr b="1" lang="en-US" sz="1000">
                <a:solidFill>
                  <a:srgbClr val="3F3F3F"/>
                </a:solidFill>
                <a:latin typeface="Roboto"/>
                <a:ea typeface="Roboto"/>
                <a:cs typeface="Roboto"/>
                <a:sym typeface="Roboto"/>
              </a:rPr>
              <a:t>The XENONnT project uses Pegasus for processing and monte carlo workflows, searching for dark matter</a:t>
            </a:r>
            <a:endParaRPr/>
          </a:p>
        </p:txBody>
      </p:sp>
      <p:grpSp>
        <p:nvGrpSpPr>
          <p:cNvPr id="110" name="Google Shape;110;g33a589d1dd8_1_14"/>
          <p:cNvGrpSpPr/>
          <p:nvPr/>
        </p:nvGrpSpPr>
        <p:grpSpPr>
          <a:xfrm>
            <a:off x="5921271" y="3833128"/>
            <a:ext cx="5793536" cy="2412327"/>
            <a:chOff x="5449707" y="4022561"/>
            <a:chExt cx="6255167" cy="2604542"/>
          </a:xfrm>
        </p:grpSpPr>
        <p:grpSp>
          <p:nvGrpSpPr>
            <p:cNvPr id="111" name="Google Shape;111;g33a589d1dd8_1_14"/>
            <p:cNvGrpSpPr/>
            <p:nvPr/>
          </p:nvGrpSpPr>
          <p:grpSpPr>
            <a:xfrm>
              <a:off x="5449707" y="5316150"/>
              <a:ext cx="3656157" cy="1279117"/>
              <a:chOff x="4991826" y="3848740"/>
              <a:chExt cx="3728489" cy="1304422"/>
            </a:xfrm>
          </p:grpSpPr>
          <p:sp>
            <p:nvSpPr>
              <p:cNvPr id="112" name="Google Shape;112;g33a589d1dd8_1_14"/>
              <p:cNvSpPr txBox="1"/>
              <p:nvPr/>
            </p:nvSpPr>
            <p:spPr>
              <a:xfrm flipH="1">
                <a:off x="4991826" y="4116181"/>
                <a:ext cx="980100" cy="711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US" sz="900" u="none" cap="none" strike="noStrike">
                    <a:solidFill>
                      <a:srgbClr val="BA083A"/>
                    </a:solidFill>
                    <a:latin typeface="Roboto"/>
                    <a:ea typeface="Roboto"/>
                    <a:cs typeface="Roboto"/>
                    <a:sym typeface="Roboto"/>
                  </a:rPr>
                  <a:t>LIGO observation </a:t>
                </a:r>
                <a:endParaRPr b="1" i="1" sz="900" u="none" cap="none" strike="noStrike">
                  <a:solidFill>
                    <a:srgbClr val="BA083A"/>
                  </a:solidFill>
                  <a:latin typeface="Roboto"/>
                  <a:ea typeface="Roboto"/>
                  <a:cs typeface="Roboto"/>
                  <a:sym typeface="Roboto"/>
                </a:endParaRPr>
              </a:p>
              <a:p>
                <a:pPr indent="0" lvl="0" marL="0" marR="0" rtl="0" algn="r">
                  <a:spcBef>
                    <a:spcPts val="0"/>
                  </a:spcBef>
                  <a:spcAft>
                    <a:spcPts val="0"/>
                  </a:spcAft>
                  <a:buNone/>
                </a:pPr>
                <a:r>
                  <a:rPr b="1" i="1" lang="en-US" sz="900" u="none" cap="none" strike="noStrike">
                    <a:solidFill>
                      <a:srgbClr val="BA083A"/>
                    </a:solidFill>
                    <a:latin typeface="Roboto"/>
                    <a:ea typeface="Roboto"/>
                    <a:cs typeface="Roboto"/>
                    <a:sym typeface="Roboto"/>
                  </a:rPr>
                  <a:t>of colliding black holes</a:t>
                </a:r>
                <a:endParaRPr/>
              </a:p>
            </p:txBody>
          </p:sp>
          <p:pic>
            <p:nvPicPr>
              <p:cNvPr id="113" name="Google Shape;113;g33a589d1dd8_1_14"/>
              <p:cNvPicPr preferRelativeResize="0"/>
              <p:nvPr/>
            </p:nvPicPr>
            <p:blipFill rotWithShape="1">
              <a:blip r:embed="rId8">
                <a:alphaModFix/>
              </a:blip>
              <a:srcRect b="0" l="0" r="0" t="0"/>
              <a:stretch/>
            </p:blipFill>
            <p:spPr>
              <a:xfrm>
                <a:off x="5991459" y="3848740"/>
                <a:ext cx="2728856" cy="1304422"/>
              </a:xfrm>
              <a:prstGeom prst="rect">
                <a:avLst/>
              </a:prstGeom>
              <a:noFill/>
              <a:ln>
                <a:noFill/>
              </a:ln>
            </p:spPr>
          </p:pic>
        </p:grpSp>
        <p:grpSp>
          <p:nvGrpSpPr>
            <p:cNvPr id="114" name="Google Shape;114;g33a589d1dd8_1_14"/>
            <p:cNvGrpSpPr/>
            <p:nvPr/>
          </p:nvGrpSpPr>
          <p:grpSpPr>
            <a:xfrm>
              <a:off x="9206753" y="4022561"/>
              <a:ext cx="2498122" cy="2604542"/>
              <a:chOff x="9502298" y="4233275"/>
              <a:chExt cx="2528719" cy="2330478"/>
            </a:xfrm>
          </p:grpSpPr>
          <p:pic>
            <p:nvPicPr>
              <p:cNvPr id="115" name="Google Shape;115;g33a589d1dd8_1_14"/>
              <p:cNvPicPr preferRelativeResize="0"/>
              <p:nvPr/>
            </p:nvPicPr>
            <p:blipFill rotWithShape="1">
              <a:blip r:embed="rId9">
                <a:alphaModFix/>
              </a:blip>
              <a:srcRect b="0" l="0" r="0" t="0"/>
              <a:stretch/>
            </p:blipFill>
            <p:spPr>
              <a:xfrm>
                <a:off x="9502298" y="4233275"/>
                <a:ext cx="2528719" cy="1896538"/>
              </a:xfrm>
              <a:prstGeom prst="rect">
                <a:avLst/>
              </a:prstGeom>
              <a:noFill/>
              <a:ln>
                <a:noFill/>
              </a:ln>
            </p:spPr>
          </p:pic>
          <p:sp>
            <p:nvSpPr>
              <p:cNvPr id="116" name="Google Shape;116;g33a589d1dd8_1_14"/>
              <p:cNvSpPr txBox="1"/>
              <p:nvPr/>
            </p:nvSpPr>
            <p:spPr>
              <a:xfrm flipH="1">
                <a:off x="9502315" y="6181253"/>
                <a:ext cx="2528700" cy="38250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i="1" lang="en-US" sz="700" u="none" cap="none" strike="noStrike">
                    <a:solidFill>
                      <a:srgbClr val="BA083A"/>
                    </a:solidFill>
                    <a:latin typeface="Roboto"/>
                    <a:ea typeface="Roboto"/>
                    <a:cs typeface="Roboto"/>
                    <a:sym typeface="Roboto"/>
                  </a:rPr>
                  <a:t>Hazard map indicating  maximum amount of shaking at a particular geographic location generated from SCEC’s CyberShake Pegasus workflow </a:t>
                </a:r>
                <a:endParaRPr/>
              </a:p>
            </p:txBody>
          </p:sp>
        </p:grpSp>
        <p:sp>
          <p:nvSpPr>
            <p:cNvPr id="117" name="Google Shape;117;g33a589d1dd8_1_14"/>
            <p:cNvSpPr txBox="1"/>
            <p:nvPr/>
          </p:nvSpPr>
          <p:spPr>
            <a:xfrm flipH="1">
              <a:off x="6120865" y="4346430"/>
              <a:ext cx="998100" cy="365700"/>
            </a:xfrm>
            <a:prstGeom prst="rect">
              <a:avLst/>
            </a:prstGeom>
            <a:noFill/>
            <a:ln>
              <a:noFill/>
            </a:ln>
          </p:spPr>
          <p:txBody>
            <a:bodyPr anchorCtr="0" anchor="t" bIns="45700" lIns="0" spcFirstLastPara="1" rIns="0" wrap="square" tIns="45700">
              <a:spAutoFit/>
            </a:bodyPr>
            <a:lstStyle/>
            <a:p>
              <a:pPr indent="0" lvl="0" marL="0" marR="0" rtl="0" algn="r">
                <a:spcBef>
                  <a:spcPts val="0"/>
                </a:spcBef>
                <a:spcAft>
                  <a:spcPts val="0"/>
                </a:spcAft>
                <a:buNone/>
              </a:pPr>
              <a:r>
                <a:rPr b="1" i="1" lang="en-US" sz="800">
                  <a:solidFill>
                    <a:srgbClr val="BA083A"/>
                  </a:solidFill>
                  <a:latin typeface="Roboto"/>
                  <a:ea typeface="Roboto"/>
                  <a:cs typeface="Roboto"/>
                  <a:sym typeface="Roboto"/>
                </a:rPr>
                <a:t>The  XENONnT detector</a:t>
              </a:r>
              <a:endParaRPr/>
            </a:p>
          </p:txBody>
        </p:sp>
      </p:grpSp>
      <p:pic>
        <p:nvPicPr>
          <p:cNvPr descr="Text&#10;&#10;Description automatically generated" id="118" name="Google Shape;118;g33a589d1dd8_1_14"/>
          <p:cNvPicPr preferRelativeResize="0"/>
          <p:nvPr/>
        </p:nvPicPr>
        <p:blipFill rotWithShape="1">
          <a:blip r:embed="rId10">
            <a:alphaModFix/>
          </a:blip>
          <a:srcRect b="0" l="109" r="0" t="0"/>
          <a:stretch/>
        </p:blipFill>
        <p:spPr>
          <a:xfrm>
            <a:off x="5035550" y="2715954"/>
            <a:ext cx="6679200" cy="857700"/>
          </a:xfrm>
          <a:prstGeom prst="roundRect">
            <a:avLst>
              <a:gd fmla="val 10559" name="adj"/>
            </a:avLst>
          </a:prstGeom>
          <a:noFill/>
          <a:ln>
            <a:noFill/>
          </a:ln>
        </p:spPr>
      </p:pic>
      <p:sp>
        <p:nvSpPr>
          <p:cNvPr id="119" name="Google Shape;119;g33a589d1dd8_1_14"/>
          <p:cNvSpPr/>
          <p:nvPr/>
        </p:nvSpPr>
        <p:spPr>
          <a:xfrm>
            <a:off x="5035550" y="1380741"/>
            <a:ext cx="1545000" cy="1119000"/>
          </a:xfrm>
          <a:prstGeom prst="rect">
            <a:avLst/>
          </a:prstGeom>
          <a:noFill/>
          <a:ln>
            <a:noFill/>
          </a:ln>
        </p:spPr>
        <p:txBody>
          <a:bodyPr anchorCtr="0" anchor="t" bIns="36000" lIns="72000" spcFirstLastPara="1" rIns="72000" wrap="square" tIns="36000">
            <a:noAutofit/>
          </a:bodyPr>
          <a:lstStyle/>
          <a:p>
            <a:pPr indent="0" lvl="0" marL="0" marR="0" rtl="0" algn="r">
              <a:spcBef>
                <a:spcPts val="0"/>
              </a:spcBef>
              <a:spcAft>
                <a:spcPts val="0"/>
              </a:spcAft>
              <a:buNone/>
            </a:pPr>
            <a:r>
              <a:rPr b="1" i="0" lang="en-US" sz="1800" u="none" cap="none" strike="noStrike">
                <a:solidFill>
                  <a:srgbClr val="4AB9C4"/>
                </a:solidFill>
                <a:latin typeface="Roboto"/>
                <a:ea typeface="Roboto"/>
                <a:cs typeface="Roboto"/>
                <a:sym typeface="Roboto"/>
              </a:rPr>
              <a:t>End to End Workflow</a:t>
            </a:r>
            <a:endParaRPr b="1" i="0" sz="1800" u="none" cap="none" strike="noStrike">
              <a:solidFill>
                <a:srgbClr val="4AB9C4"/>
              </a:solidFill>
              <a:latin typeface="Roboto"/>
              <a:ea typeface="Roboto"/>
              <a:cs typeface="Roboto"/>
              <a:sym typeface="Roboto"/>
            </a:endParaRPr>
          </a:p>
          <a:p>
            <a:pPr indent="0" lvl="0" marL="0" marR="0" rtl="0" algn="r">
              <a:spcBef>
                <a:spcPts val="0"/>
              </a:spcBef>
              <a:spcAft>
                <a:spcPts val="0"/>
              </a:spcAft>
              <a:buNone/>
            </a:pPr>
            <a:r>
              <a:rPr b="1" i="0" lang="en-US" sz="1600" u="none" cap="none" strike="noStrike">
                <a:solidFill>
                  <a:srgbClr val="4AB9C4"/>
                </a:solidFill>
                <a:latin typeface="Roboto"/>
                <a:ea typeface="Roboto"/>
                <a:cs typeface="Roboto"/>
                <a:sym typeface="Roboto"/>
              </a:rPr>
              <a:t>Management </a:t>
            </a:r>
            <a:endParaRPr b="1" i="0" sz="1600" u="none" cap="none" strike="noStrike">
              <a:solidFill>
                <a:srgbClr val="4AB9C4"/>
              </a:solidFill>
              <a:latin typeface="Roboto"/>
              <a:ea typeface="Roboto"/>
              <a:cs typeface="Roboto"/>
              <a:sym typeface="Roboto"/>
            </a:endParaRPr>
          </a:p>
          <a:p>
            <a:pPr indent="0" lvl="0" marL="0" marR="0" rtl="0" algn="r">
              <a:spcBef>
                <a:spcPts val="0"/>
              </a:spcBef>
              <a:spcAft>
                <a:spcPts val="0"/>
              </a:spcAft>
              <a:buNone/>
            </a:pPr>
            <a:r>
              <a:rPr b="1" i="0" lang="en-US" sz="1600" u="none" cap="none" strike="noStrike">
                <a:solidFill>
                  <a:srgbClr val="4AB9C4"/>
                </a:solidFill>
                <a:latin typeface="Roboto"/>
                <a:ea typeface="Roboto"/>
                <a:cs typeface="Roboto"/>
                <a:sym typeface="Roboto"/>
              </a:rPr>
              <a:t>&amp; Execution</a:t>
            </a:r>
            <a:endParaRPr/>
          </a:p>
        </p:txBody>
      </p:sp>
      <p:sp>
        <p:nvSpPr>
          <p:cNvPr id="120" name="Google Shape;120;g33a589d1dd8_1_14"/>
          <p:cNvSpPr/>
          <p:nvPr/>
        </p:nvSpPr>
        <p:spPr>
          <a:xfrm>
            <a:off x="6760702" y="1378176"/>
            <a:ext cx="4928400" cy="1124400"/>
          </a:xfrm>
          <a:prstGeom prst="rect">
            <a:avLst/>
          </a:prstGeom>
          <a:noFill/>
          <a:ln>
            <a:noFill/>
          </a:ln>
        </p:spPr>
        <p:txBody>
          <a:bodyPr anchorCtr="0" anchor="t" bIns="36000" lIns="72000" spcFirstLastPara="1" rIns="72000" wrap="square" tIns="36000">
            <a:noAutofit/>
          </a:bodyPr>
          <a:lstStyle/>
          <a:p>
            <a:pPr indent="-180975" lvl="0" marL="180975" marR="0" rtl="0" algn="l">
              <a:spcBef>
                <a:spcPts val="0"/>
              </a:spcBef>
              <a:spcAft>
                <a:spcPts val="0"/>
              </a:spcAft>
              <a:buClr>
                <a:srgbClr val="119D96"/>
              </a:buClr>
              <a:buSzPts val="1050"/>
              <a:buFont typeface="Montserrat"/>
              <a:buChar char="▶"/>
            </a:pPr>
            <a:r>
              <a:rPr b="1" i="0" lang="en-US" sz="1050" u="none" cap="none" strike="noStrike">
                <a:solidFill>
                  <a:srgbClr val="3F3F3F"/>
                </a:solidFill>
                <a:latin typeface="Roboto"/>
                <a:ea typeface="Roboto"/>
                <a:cs typeface="Roboto"/>
                <a:sym typeface="Roboto"/>
              </a:rPr>
              <a:t>Develop portable scientific workflows in Python, Java, and R</a:t>
            </a:r>
            <a:endParaRPr/>
          </a:p>
          <a:p>
            <a:pPr indent="-180975" lvl="0" marL="180975" marR="0" rtl="0" algn="l">
              <a:spcBef>
                <a:spcPts val="400"/>
              </a:spcBef>
              <a:spcAft>
                <a:spcPts val="0"/>
              </a:spcAft>
              <a:buClr>
                <a:srgbClr val="119D96"/>
              </a:buClr>
              <a:buSzPts val="1050"/>
              <a:buFont typeface="Montserrat"/>
              <a:buChar char="▶"/>
            </a:pPr>
            <a:r>
              <a:rPr b="1" i="0" lang="en-US" sz="1050" u="none" cap="none" strike="noStrike">
                <a:solidFill>
                  <a:srgbClr val="3F3F3F"/>
                </a:solidFill>
                <a:latin typeface="Roboto"/>
                <a:ea typeface="Roboto"/>
                <a:cs typeface="Roboto"/>
                <a:sym typeface="Roboto"/>
              </a:rPr>
              <a:t>Compile workflows to be run on </a:t>
            </a:r>
            <a:r>
              <a:rPr b="1" lang="en-US" sz="1050">
                <a:solidFill>
                  <a:srgbClr val="3F3F3F"/>
                </a:solidFill>
                <a:latin typeface="Roboto"/>
                <a:ea typeface="Roboto"/>
                <a:cs typeface="Roboto"/>
                <a:sym typeface="Roboto"/>
              </a:rPr>
              <a:t>heterogeneous</a:t>
            </a:r>
            <a:r>
              <a:rPr b="1" i="0" lang="en-US" sz="1050" u="none" cap="none" strike="noStrike">
                <a:solidFill>
                  <a:srgbClr val="3F3F3F"/>
                </a:solidFill>
                <a:latin typeface="Roboto"/>
                <a:ea typeface="Roboto"/>
                <a:cs typeface="Roboto"/>
                <a:sym typeface="Roboto"/>
              </a:rPr>
              <a:t> resources</a:t>
            </a:r>
            <a:endParaRPr/>
          </a:p>
          <a:p>
            <a:pPr indent="-180975" lvl="0" marL="180975" marR="0" rtl="0" algn="l">
              <a:spcBef>
                <a:spcPts val="400"/>
              </a:spcBef>
              <a:spcAft>
                <a:spcPts val="0"/>
              </a:spcAft>
              <a:buClr>
                <a:srgbClr val="119D96"/>
              </a:buClr>
              <a:buSzPts val="1050"/>
              <a:buFont typeface="Montserrat"/>
              <a:buChar char="▶"/>
            </a:pPr>
            <a:r>
              <a:rPr b="1" i="0" lang="en-US" sz="1050" u="none" cap="none" strike="noStrike">
                <a:solidFill>
                  <a:srgbClr val="3F3F3F"/>
                </a:solidFill>
                <a:latin typeface="Roboto"/>
                <a:ea typeface="Roboto"/>
                <a:cs typeface="Roboto"/>
                <a:sym typeface="Roboto"/>
              </a:rPr>
              <a:t>Monitor and debug workflow execution via CLI and web-based tools</a:t>
            </a:r>
            <a:endParaRPr/>
          </a:p>
          <a:p>
            <a:pPr indent="-180975" lvl="0" marL="180975" marR="0" rtl="0" algn="l">
              <a:spcBef>
                <a:spcPts val="400"/>
              </a:spcBef>
              <a:spcAft>
                <a:spcPts val="0"/>
              </a:spcAft>
              <a:buClr>
                <a:srgbClr val="119D96"/>
              </a:buClr>
              <a:buSzPts val="1050"/>
              <a:buFont typeface="Montserrat"/>
              <a:buChar char="▶"/>
            </a:pPr>
            <a:r>
              <a:rPr b="1" i="0" lang="en-US" sz="1050" u="none" cap="none" strike="noStrike">
                <a:solidFill>
                  <a:srgbClr val="3F3F3F"/>
                </a:solidFill>
                <a:latin typeface="Roboto"/>
                <a:ea typeface="Roboto"/>
                <a:cs typeface="Roboto"/>
                <a:sym typeface="Roboto"/>
              </a:rPr>
              <a:t>Recover from failures with built-in fault tolerance mechanisms</a:t>
            </a:r>
            <a:endParaRPr/>
          </a:p>
          <a:p>
            <a:pPr indent="-180975" lvl="0" marL="180975" marR="0" rtl="0" algn="l">
              <a:spcBef>
                <a:spcPts val="400"/>
              </a:spcBef>
              <a:spcAft>
                <a:spcPts val="0"/>
              </a:spcAft>
              <a:buClr>
                <a:srgbClr val="119D96"/>
              </a:buClr>
              <a:buSzPts val="1050"/>
              <a:buFont typeface="Montserrat"/>
              <a:buChar char="▶"/>
            </a:pPr>
            <a:r>
              <a:rPr b="1" i="0" lang="en-US" sz="1050" u="none" cap="none" strike="noStrike">
                <a:solidFill>
                  <a:srgbClr val="3F3F3F"/>
                </a:solidFill>
                <a:latin typeface="Roboto"/>
                <a:ea typeface="Roboto"/>
                <a:cs typeface="Roboto"/>
                <a:sym typeface="Roboto"/>
              </a:rPr>
              <a:t>Regular release schedule incorporating latest research and development</a:t>
            </a:r>
            <a:endParaRPr/>
          </a:p>
        </p:txBody>
      </p:sp>
      <p:pic>
        <p:nvPicPr>
          <p:cNvPr id="121" name="Google Shape;121;g33a589d1dd8_1_14"/>
          <p:cNvPicPr preferRelativeResize="0"/>
          <p:nvPr/>
        </p:nvPicPr>
        <p:blipFill rotWithShape="1">
          <a:blip r:embed="rId6">
            <a:alphaModFix/>
          </a:blip>
          <a:srcRect b="0" l="0" r="0" t="0"/>
          <a:stretch/>
        </p:blipFill>
        <p:spPr>
          <a:xfrm>
            <a:off x="1977010" y="1655072"/>
            <a:ext cx="815256" cy="681985"/>
          </a:xfrm>
          <a:prstGeom prst="rect">
            <a:avLst/>
          </a:prstGeom>
          <a:noFill/>
          <a:ln>
            <a:noFill/>
          </a:ln>
        </p:spPr>
      </p:pic>
      <p:grpSp>
        <p:nvGrpSpPr>
          <p:cNvPr id="122" name="Google Shape;122;g33a589d1dd8_1_14"/>
          <p:cNvGrpSpPr/>
          <p:nvPr/>
        </p:nvGrpSpPr>
        <p:grpSpPr>
          <a:xfrm>
            <a:off x="2685410" y="2252353"/>
            <a:ext cx="348091" cy="369063"/>
            <a:chOff x="5967413" y="-3362325"/>
            <a:chExt cx="1133478" cy="1454150"/>
          </a:xfrm>
        </p:grpSpPr>
        <p:sp>
          <p:nvSpPr>
            <p:cNvPr id="123" name="Google Shape;123;g33a589d1dd8_1_14"/>
            <p:cNvSpPr/>
            <p:nvPr/>
          </p:nvSpPr>
          <p:spPr>
            <a:xfrm>
              <a:off x="5992813" y="-2208213"/>
              <a:ext cx="1082677" cy="300038"/>
            </a:xfrm>
            <a:custGeom>
              <a:rect b="b" l="l" r="r" t="t"/>
              <a:pathLst>
                <a:path extrusionOk="0" h="565" w="2046">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g33a589d1dd8_1_14"/>
            <p:cNvSpPr/>
            <p:nvPr/>
          </p:nvSpPr>
          <p:spPr>
            <a:xfrm>
              <a:off x="5967413" y="-2419350"/>
              <a:ext cx="1133478" cy="481013"/>
            </a:xfrm>
            <a:custGeom>
              <a:rect b="b" l="l" r="r" t="t"/>
              <a:pathLst>
                <a:path extrusionOk="0" h="908" w="2141">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g33a589d1dd8_1_14"/>
            <p:cNvSpPr/>
            <p:nvPr/>
          </p:nvSpPr>
          <p:spPr>
            <a:xfrm>
              <a:off x="5967413" y="-2590800"/>
              <a:ext cx="1133478" cy="341314"/>
            </a:xfrm>
            <a:custGeom>
              <a:rect b="b" l="l" r="r" t="t"/>
              <a:pathLst>
                <a:path extrusionOk="0" h="644" w="2141">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g33a589d1dd8_1_14"/>
            <p:cNvSpPr/>
            <p:nvPr/>
          </p:nvSpPr>
          <p:spPr>
            <a:xfrm>
              <a:off x="5992813" y="-2593975"/>
              <a:ext cx="1082677" cy="298450"/>
            </a:xfrm>
            <a:custGeom>
              <a:rect b="b" l="l" r="r" t="t"/>
              <a:pathLst>
                <a:path extrusionOk="0" h="564" w="2046">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g33a589d1dd8_1_14"/>
            <p:cNvSpPr/>
            <p:nvPr/>
          </p:nvSpPr>
          <p:spPr>
            <a:xfrm>
              <a:off x="5967413" y="-2805113"/>
              <a:ext cx="1133478" cy="481013"/>
            </a:xfrm>
            <a:custGeom>
              <a:rect b="b" l="l" r="r" t="t"/>
              <a:pathLst>
                <a:path extrusionOk="0" h="909" w="2141">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g33a589d1dd8_1_14"/>
            <p:cNvSpPr/>
            <p:nvPr/>
          </p:nvSpPr>
          <p:spPr>
            <a:xfrm>
              <a:off x="5967413" y="-2976563"/>
              <a:ext cx="1133478" cy="341313"/>
            </a:xfrm>
            <a:custGeom>
              <a:rect b="b" l="l" r="r" t="t"/>
              <a:pathLst>
                <a:path extrusionOk="0" h="645" w="2141">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g33a589d1dd8_1_14"/>
            <p:cNvSpPr/>
            <p:nvPr/>
          </p:nvSpPr>
          <p:spPr>
            <a:xfrm>
              <a:off x="5992813" y="-2979738"/>
              <a:ext cx="1082677" cy="300038"/>
            </a:xfrm>
            <a:custGeom>
              <a:rect b="b" l="l" r="r" t="t"/>
              <a:pathLst>
                <a:path extrusionOk="0" h="565" w="2046">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g33a589d1dd8_1_14"/>
            <p:cNvSpPr/>
            <p:nvPr/>
          </p:nvSpPr>
          <p:spPr>
            <a:xfrm>
              <a:off x="5967413" y="-3190875"/>
              <a:ext cx="1133478" cy="481013"/>
            </a:xfrm>
            <a:custGeom>
              <a:rect b="b" l="l" r="r" t="t"/>
              <a:pathLst>
                <a:path extrusionOk="0" h="908" w="2141">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g33a589d1dd8_1_14"/>
            <p:cNvSpPr/>
            <p:nvPr/>
          </p:nvSpPr>
          <p:spPr>
            <a:xfrm>
              <a:off x="5967413" y="-3362325"/>
              <a:ext cx="1133478" cy="341314"/>
            </a:xfrm>
            <a:custGeom>
              <a:rect b="b" l="l" r="r" t="t"/>
              <a:pathLst>
                <a:path extrusionOk="0" h="644" w="2141">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g33a589d1dd8_1_14"/>
            <p:cNvSpPr/>
            <p:nvPr/>
          </p:nvSpPr>
          <p:spPr>
            <a:xfrm>
              <a:off x="5999163" y="-3362325"/>
              <a:ext cx="1076326" cy="271462"/>
            </a:xfrm>
            <a:custGeom>
              <a:rect b="b" l="l" r="r" t="t"/>
              <a:pathLst>
                <a:path extrusionOk="0" h="512" w="2033">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g33a589d1dd8_1_14"/>
            <p:cNvSpPr/>
            <p:nvPr/>
          </p:nvSpPr>
          <p:spPr>
            <a:xfrm>
              <a:off x="6091238" y="-3340100"/>
              <a:ext cx="892175" cy="206375"/>
            </a:xfrm>
            <a:custGeom>
              <a:rect b="b" l="l" r="r" t="t"/>
              <a:pathLst>
                <a:path extrusionOk="0" h="389" w="1684">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g33a589d1dd8_1_14"/>
            <p:cNvSpPr/>
            <p:nvPr/>
          </p:nvSpPr>
          <p:spPr>
            <a:xfrm>
              <a:off x="6175374" y="-3244850"/>
              <a:ext cx="727868" cy="111125"/>
            </a:xfrm>
            <a:custGeom>
              <a:rect b="b" l="l" r="r" t="t"/>
              <a:pathLst>
                <a:path extrusionOk="0" h="210" w="1368">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g33a589d1dd8_1_14"/>
            <p:cNvSpPr/>
            <p:nvPr/>
          </p:nvSpPr>
          <p:spPr>
            <a:xfrm>
              <a:off x="6173788" y="-3319463"/>
              <a:ext cx="727074" cy="155575"/>
            </a:xfrm>
            <a:custGeom>
              <a:rect b="b" l="l" r="r" t="t"/>
              <a:pathLst>
                <a:path extrusionOk="0" h="296" w="1372">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g33a589d1dd8_1_14"/>
            <p:cNvSpPr/>
            <p:nvPr/>
          </p:nvSpPr>
          <p:spPr>
            <a:xfrm>
              <a:off x="6194425" y="-3316288"/>
              <a:ext cx="685802" cy="131763"/>
            </a:xfrm>
            <a:custGeom>
              <a:rect b="b" l="l" r="r" t="t"/>
              <a:pathLst>
                <a:path extrusionOk="0" h="247" w="1298">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a:effectLst>
              <a:reflection blurRad="0" dir="0" dist="0" endA="0" endPos="10000" fadeDir="5400012" kx="0" rotWithShape="0" algn="bl" stA="25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7" name="Google Shape;137;g33a589d1dd8_1_14"/>
          <p:cNvSpPr/>
          <p:nvPr/>
        </p:nvSpPr>
        <p:spPr>
          <a:xfrm>
            <a:off x="657667" y="2030368"/>
            <a:ext cx="899100" cy="324300"/>
          </a:xfrm>
          <a:prstGeom prst="roundRect">
            <a:avLst>
              <a:gd fmla="val 50000" name="adj"/>
            </a:avLst>
          </a:prstGeom>
          <a:solidFill>
            <a:srgbClr val="2D75B6"/>
          </a:solidFill>
          <a:ln>
            <a:noFill/>
          </a:ln>
        </p:spPr>
        <p:txBody>
          <a:bodyPr anchorCtr="0" anchor="ctr" bIns="36000" lIns="72000" spcFirstLastPara="1" rIns="0" wrap="square" tIns="36000">
            <a:no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Planner</a:t>
            </a:r>
            <a:endParaRPr/>
          </a:p>
        </p:txBody>
      </p:sp>
      <p:sp>
        <p:nvSpPr>
          <p:cNvPr id="138" name="Google Shape;138;g33a589d1dd8_1_14"/>
          <p:cNvSpPr/>
          <p:nvPr/>
        </p:nvSpPr>
        <p:spPr>
          <a:xfrm>
            <a:off x="657667" y="2422702"/>
            <a:ext cx="2079900" cy="324300"/>
          </a:xfrm>
          <a:prstGeom prst="roundRect">
            <a:avLst>
              <a:gd fmla="val 50000" name="adj"/>
            </a:avLst>
          </a:prstGeom>
          <a:solidFill>
            <a:srgbClr val="119D96"/>
          </a:solidFill>
          <a:ln>
            <a:noFill/>
          </a:ln>
        </p:spPr>
        <p:txBody>
          <a:bodyPr anchorCtr="0" anchor="ctr" bIns="36000" lIns="72000" spcFirstLastPara="1" rIns="0" wrap="square" tIns="36000">
            <a:no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Monitoring &amp; Provenance</a:t>
            </a:r>
            <a:endParaRPr/>
          </a:p>
        </p:txBody>
      </p:sp>
      <p:sp>
        <p:nvSpPr>
          <p:cNvPr id="139" name="Google Shape;139;g33a589d1dd8_1_14"/>
          <p:cNvSpPr/>
          <p:nvPr/>
        </p:nvSpPr>
        <p:spPr>
          <a:xfrm>
            <a:off x="662080" y="1494298"/>
            <a:ext cx="1035900" cy="503700"/>
          </a:xfrm>
          <a:prstGeom prst="rect">
            <a:avLst/>
          </a:prstGeom>
          <a:no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1" lang="en-US" sz="1400">
                <a:solidFill>
                  <a:srgbClr val="3F3F3F"/>
                </a:solidFill>
                <a:latin typeface="Roboto"/>
                <a:ea typeface="Roboto"/>
                <a:cs typeface="Roboto"/>
                <a:sym typeface="Roboto"/>
              </a:rPr>
              <a:t>Pegasus</a:t>
            </a:r>
            <a:endParaRPr b="1" sz="1400">
              <a:solidFill>
                <a:srgbClr val="3F3F3F"/>
              </a:solidFill>
              <a:latin typeface="Roboto"/>
              <a:ea typeface="Roboto"/>
              <a:cs typeface="Roboto"/>
              <a:sym typeface="Roboto"/>
            </a:endParaRPr>
          </a:p>
          <a:p>
            <a:pPr indent="0" lvl="0" marL="0" marR="0" rtl="0" algn="l">
              <a:spcBef>
                <a:spcPts val="0"/>
              </a:spcBef>
              <a:spcAft>
                <a:spcPts val="0"/>
              </a:spcAft>
              <a:buNone/>
            </a:pPr>
            <a:r>
              <a:rPr b="1" lang="en-US" sz="1400">
                <a:solidFill>
                  <a:srgbClr val="3F3F3F"/>
                </a:solidFill>
                <a:latin typeface="Roboto"/>
                <a:ea typeface="Roboto"/>
                <a:cs typeface="Roboto"/>
                <a:sym typeface="Roboto"/>
              </a:rPr>
              <a:t>WMS</a:t>
            </a:r>
            <a:endParaRPr/>
          </a:p>
        </p:txBody>
      </p:sp>
      <p:cxnSp>
        <p:nvCxnSpPr>
          <p:cNvPr id="140" name="Google Shape;140;g33a589d1dd8_1_14"/>
          <p:cNvCxnSpPr/>
          <p:nvPr/>
        </p:nvCxnSpPr>
        <p:spPr>
          <a:xfrm>
            <a:off x="650934" y="2866221"/>
            <a:ext cx="2364900" cy="0"/>
          </a:xfrm>
          <a:prstGeom prst="straightConnector1">
            <a:avLst/>
          </a:prstGeom>
          <a:noFill/>
          <a:ln cap="flat" cmpd="sng" w="9525">
            <a:solidFill>
              <a:srgbClr val="BFBFBF"/>
            </a:solidFill>
            <a:prstDash val="dash"/>
            <a:miter lim="800000"/>
            <a:headEnd len="sm" w="sm" type="none"/>
            <a:tailEnd len="sm" w="sm" type="none"/>
          </a:ln>
        </p:spPr>
      </p:cxnSp>
      <p:pic>
        <p:nvPicPr>
          <p:cNvPr id="141" name="Google Shape;141;g33a589d1dd8_1_14"/>
          <p:cNvPicPr preferRelativeResize="0"/>
          <p:nvPr/>
        </p:nvPicPr>
        <p:blipFill rotWithShape="1">
          <a:blip r:embed="rId11">
            <a:alphaModFix/>
          </a:blip>
          <a:srcRect b="0" l="0" r="0" t="0"/>
          <a:stretch/>
        </p:blipFill>
        <p:spPr>
          <a:xfrm>
            <a:off x="662079" y="3777769"/>
            <a:ext cx="1260586" cy="378768"/>
          </a:xfrm>
          <a:prstGeom prst="rect">
            <a:avLst/>
          </a:prstGeom>
          <a:noFill/>
          <a:ln>
            <a:noFill/>
          </a:ln>
        </p:spPr>
      </p:pic>
      <p:sp>
        <p:nvSpPr>
          <p:cNvPr id="142" name="Google Shape;142;g33a589d1dd8_1_14"/>
          <p:cNvSpPr txBox="1"/>
          <p:nvPr/>
        </p:nvSpPr>
        <p:spPr>
          <a:xfrm>
            <a:off x="4066211" y="3743329"/>
            <a:ext cx="2406600" cy="661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rgbClr val="119D96"/>
                </a:solidFill>
                <a:latin typeface="Roboto"/>
                <a:ea typeface="Roboto"/>
                <a:cs typeface="Roboto"/>
                <a:sym typeface="Roboto"/>
              </a:rPr>
              <a:t>                        &gt; Cloud Resources</a:t>
            </a:r>
            <a:endParaRPr/>
          </a:p>
          <a:p>
            <a:pPr indent="0" lvl="0" marL="0" marR="0" rtl="0" algn="l">
              <a:spcBef>
                <a:spcPts val="200"/>
              </a:spcBef>
              <a:spcAft>
                <a:spcPts val="0"/>
              </a:spcAft>
              <a:buNone/>
            </a:pPr>
            <a:r>
              <a:rPr i="1" lang="en-US" sz="800">
                <a:solidFill>
                  <a:srgbClr val="119D96"/>
                </a:solidFill>
                <a:latin typeface="Roboto"/>
                <a:ea typeface="Roboto"/>
                <a:cs typeface="Roboto"/>
                <a:sym typeface="Roboto"/>
              </a:rPr>
              <a:t>                &gt; Open Science Grid</a:t>
            </a:r>
            <a:endParaRPr/>
          </a:p>
          <a:p>
            <a:pPr indent="0" lvl="0" marL="0" marR="0" rtl="0" algn="l">
              <a:spcBef>
                <a:spcPts val="200"/>
              </a:spcBef>
              <a:spcAft>
                <a:spcPts val="0"/>
              </a:spcAft>
              <a:buNone/>
            </a:pPr>
            <a:r>
              <a:rPr i="1" lang="en-US" sz="800">
                <a:solidFill>
                  <a:srgbClr val="119D96"/>
                </a:solidFill>
                <a:latin typeface="Roboto"/>
                <a:ea typeface="Roboto"/>
                <a:cs typeface="Roboto"/>
                <a:sym typeface="Roboto"/>
              </a:rPr>
              <a:t>        &gt; HPC Systems</a:t>
            </a:r>
            <a:endParaRPr/>
          </a:p>
          <a:p>
            <a:pPr indent="0" lvl="0" marL="0" marR="0" rtl="0" algn="l">
              <a:spcBef>
                <a:spcPts val="200"/>
              </a:spcBef>
              <a:spcAft>
                <a:spcPts val="0"/>
              </a:spcAft>
              <a:buNone/>
            </a:pPr>
            <a:r>
              <a:rPr i="1" lang="en-US" sz="800">
                <a:solidFill>
                  <a:srgbClr val="119D96"/>
                </a:solidFill>
                <a:latin typeface="Roboto"/>
                <a:ea typeface="Roboto"/>
                <a:cs typeface="Roboto"/>
                <a:sym typeface="Roboto"/>
              </a:rPr>
              <a:t>&gt; HTCondor Pools</a:t>
            </a:r>
            <a:endParaRPr/>
          </a:p>
        </p:txBody>
      </p:sp>
      <p:sp>
        <p:nvSpPr>
          <p:cNvPr id="143" name="Google Shape;143;g33a589d1dd8_1_14"/>
          <p:cNvSpPr/>
          <p:nvPr/>
        </p:nvSpPr>
        <p:spPr>
          <a:xfrm>
            <a:off x="657667" y="2985403"/>
            <a:ext cx="899100" cy="324300"/>
          </a:xfrm>
          <a:prstGeom prst="roundRect">
            <a:avLst>
              <a:gd fmla="val 50000" name="adj"/>
            </a:avLst>
          </a:prstGeom>
          <a:solidFill>
            <a:srgbClr val="BA083A"/>
          </a:solidFill>
          <a:ln>
            <a:noFill/>
          </a:ln>
        </p:spPr>
        <p:txBody>
          <a:bodyPr anchorCtr="0" anchor="ctr" bIns="36000" lIns="72000" spcFirstLastPara="1" rIns="0" wrap="square" tIns="36000">
            <a:no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Engine</a:t>
            </a:r>
            <a:endParaRPr/>
          </a:p>
        </p:txBody>
      </p:sp>
      <p:sp>
        <p:nvSpPr>
          <p:cNvPr id="144" name="Google Shape;144;g33a589d1dd8_1_14"/>
          <p:cNvSpPr/>
          <p:nvPr/>
        </p:nvSpPr>
        <p:spPr>
          <a:xfrm>
            <a:off x="657668" y="3383491"/>
            <a:ext cx="1093500" cy="324300"/>
          </a:xfrm>
          <a:prstGeom prst="roundRect">
            <a:avLst>
              <a:gd fmla="val 50000" name="adj"/>
            </a:avLst>
          </a:prstGeom>
          <a:solidFill>
            <a:srgbClr val="BA083A"/>
          </a:solidFill>
          <a:ln>
            <a:noFill/>
          </a:ln>
        </p:spPr>
        <p:txBody>
          <a:bodyPr anchorCtr="0" anchor="ctr" bIns="36000" lIns="72000" spcFirstLastPara="1" rIns="0" wrap="square" tIns="36000">
            <a:no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Scheduler</a:t>
            </a:r>
            <a:endParaRPr/>
          </a:p>
        </p:txBody>
      </p:sp>
      <p:sp>
        <p:nvSpPr>
          <p:cNvPr id="145" name="Google Shape;145;g33a589d1dd8_1_14"/>
          <p:cNvSpPr/>
          <p:nvPr/>
        </p:nvSpPr>
        <p:spPr>
          <a:xfrm>
            <a:off x="476766" y="4641256"/>
            <a:ext cx="2713200" cy="211200"/>
          </a:xfrm>
          <a:prstGeom prst="rect">
            <a:avLst/>
          </a:prstGeom>
          <a:noFill/>
          <a:ln>
            <a:noFill/>
          </a:ln>
        </p:spPr>
        <p:txBody>
          <a:bodyPr anchorCtr="0" anchor="t" bIns="36000" lIns="72000" spcFirstLastPara="1" rIns="72000" wrap="square" tIns="36000">
            <a:noAutofit/>
          </a:bodyPr>
          <a:lstStyle/>
          <a:p>
            <a:pPr indent="0" lvl="0" marL="0" marR="0" rtl="0" algn="ctr">
              <a:spcBef>
                <a:spcPts val="0"/>
              </a:spcBef>
              <a:spcAft>
                <a:spcPts val="0"/>
              </a:spcAft>
              <a:buNone/>
            </a:pPr>
            <a:r>
              <a:rPr b="1" i="1" lang="en-US" sz="900">
                <a:solidFill>
                  <a:srgbClr val="3F3F3F"/>
                </a:solidFill>
                <a:latin typeface="Roboto"/>
                <a:ea typeface="Roboto"/>
                <a:cs typeface="Roboto"/>
                <a:sym typeface="Roboto"/>
              </a:rPr>
              <a:t>Submit Node</a:t>
            </a:r>
            <a:endParaRPr/>
          </a:p>
        </p:txBody>
      </p:sp>
      <p:sp>
        <p:nvSpPr>
          <p:cNvPr id="146" name="Google Shape;146;g33a589d1dd8_1_14"/>
          <p:cNvSpPr/>
          <p:nvPr/>
        </p:nvSpPr>
        <p:spPr>
          <a:xfrm>
            <a:off x="3661316" y="4641256"/>
            <a:ext cx="1835700" cy="211200"/>
          </a:xfrm>
          <a:prstGeom prst="rect">
            <a:avLst/>
          </a:prstGeom>
          <a:noFill/>
          <a:ln>
            <a:noFill/>
          </a:ln>
        </p:spPr>
        <p:txBody>
          <a:bodyPr anchorCtr="0" anchor="t" bIns="36000" lIns="72000" spcFirstLastPara="1" rIns="72000" wrap="square" tIns="36000">
            <a:noAutofit/>
          </a:bodyPr>
          <a:lstStyle/>
          <a:p>
            <a:pPr indent="0" lvl="0" marL="0" marR="0" rtl="0" algn="ctr">
              <a:spcBef>
                <a:spcPts val="0"/>
              </a:spcBef>
              <a:spcAft>
                <a:spcPts val="0"/>
              </a:spcAft>
              <a:buNone/>
            </a:pPr>
            <a:r>
              <a:rPr b="1" i="1" lang="en-US" sz="900">
                <a:solidFill>
                  <a:srgbClr val="3F3F3F"/>
                </a:solidFill>
                <a:latin typeface="Roboto"/>
                <a:ea typeface="Roboto"/>
                <a:cs typeface="Roboto"/>
                <a:sym typeface="Roboto"/>
              </a:rPr>
              <a:t>Compute Resources</a:t>
            </a:r>
            <a:endParaRPr/>
          </a:p>
        </p:txBody>
      </p:sp>
      <p:sp>
        <p:nvSpPr>
          <p:cNvPr id="147" name="Google Shape;147;g33a589d1dd8_1_14"/>
          <p:cNvSpPr/>
          <p:nvPr/>
        </p:nvSpPr>
        <p:spPr>
          <a:xfrm rot="5400000">
            <a:off x="1784809" y="3194400"/>
            <a:ext cx="97200" cy="2713200"/>
          </a:xfrm>
          <a:prstGeom prst="rightBrace">
            <a:avLst>
              <a:gd fmla="val 85245" name="adj1"/>
              <a:gd fmla="val 50000" name="adj2"/>
            </a:avLst>
          </a:prstGeom>
          <a:noFill/>
          <a:ln cap="rnd" cmpd="sng" w="12700">
            <a:solidFill>
              <a:schemeClr val="accent1"/>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g33a589d1dd8_1_14"/>
          <p:cNvSpPr/>
          <p:nvPr/>
        </p:nvSpPr>
        <p:spPr>
          <a:xfrm rot="5400000">
            <a:off x="4530505" y="3250803"/>
            <a:ext cx="97200" cy="2600400"/>
          </a:xfrm>
          <a:prstGeom prst="rightBrace">
            <a:avLst>
              <a:gd fmla="val 85245" name="adj1"/>
              <a:gd fmla="val 50000" name="adj2"/>
            </a:avLst>
          </a:prstGeom>
          <a:noFill/>
          <a:ln cap="rnd" cmpd="sng" w="12700">
            <a:solidFill>
              <a:srgbClr val="119D96"/>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g33a589d1dd8_1_14"/>
          <p:cNvSpPr/>
          <p:nvPr/>
        </p:nvSpPr>
        <p:spPr>
          <a:xfrm>
            <a:off x="2722669" y="3976852"/>
            <a:ext cx="883444" cy="290512"/>
          </a:xfrm>
          <a:custGeom>
            <a:rect b="b" l="l" r="r" t="t"/>
            <a:pathLst>
              <a:path extrusionOk="0" h="290512" w="883444">
                <a:moveTo>
                  <a:pt x="883444" y="45244"/>
                </a:moveTo>
                <a:lnTo>
                  <a:pt x="471487" y="290512"/>
                </a:lnTo>
                <a:lnTo>
                  <a:pt x="0" y="0"/>
                </a:lnTo>
              </a:path>
            </a:pathLst>
          </a:custGeom>
          <a:noFill/>
          <a:ln cap="flat" cmpd="sng" w="9525">
            <a:solidFill>
              <a:srgbClr val="BA083A"/>
            </a:solidFill>
            <a:prstDash val="dash"/>
            <a:miter lim="800000"/>
            <a:headEnd len="sm" w="sm" type="oval"/>
            <a:tailEnd len="sm" w="sm" type="oval"/>
          </a:ln>
          <a:effectLst>
            <a:outerShdw blurRad="25400" rotWithShape="0" algn="t" dir="5400000" dist="635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0" name="Google Shape;150;g33a589d1dd8_1_14"/>
          <p:cNvGrpSpPr/>
          <p:nvPr/>
        </p:nvGrpSpPr>
        <p:grpSpPr>
          <a:xfrm>
            <a:off x="2207400" y="2955258"/>
            <a:ext cx="803207" cy="1209669"/>
            <a:chOff x="4575915" y="1374775"/>
            <a:chExt cx="1396397" cy="2103042"/>
          </a:xfrm>
        </p:grpSpPr>
        <p:sp>
          <p:nvSpPr>
            <p:cNvPr id="151" name="Google Shape;151;g33a589d1dd8_1_14"/>
            <p:cNvSpPr/>
            <p:nvPr/>
          </p:nvSpPr>
          <p:spPr>
            <a:xfrm flipH="1">
              <a:off x="4577433" y="2004659"/>
              <a:ext cx="493776" cy="1471390"/>
            </a:xfrm>
            <a:custGeom>
              <a:rect b="b" l="l" r="r" t="t"/>
              <a:pathLst>
                <a:path extrusionOk="0" h="2432050" w="812800">
                  <a:moveTo>
                    <a:pt x="0" y="463550"/>
                  </a:moveTo>
                  <a:lnTo>
                    <a:pt x="796925" y="0"/>
                  </a:lnTo>
                  <a:lnTo>
                    <a:pt x="812800" y="1974850"/>
                  </a:lnTo>
                  <a:lnTo>
                    <a:pt x="9525" y="2432050"/>
                  </a:lnTo>
                  <a:cubicBezTo>
                    <a:pt x="8467" y="1774825"/>
                    <a:pt x="7408" y="1117600"/>
                    <a:pt x="0" y="463550"/>
                  </a:cubicBezTo>
                  <a:close/>
                </a:path>
              </a:pathLst>
            </a:custGeom>
            <a:gradFill>
              <a:gsLst>
                <a:gs pos="0">
                  <a:srgbClr val="494949"/>
                </a:gs>
                <a:gs pos="50000">
                  <a:srgbClr val="6A6A6A"/>
                </a:gs>
                <a:gs pos="100000">
                  <a:srgbClr val="7F7F7F"/>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g33a589d1dd8_1_14"/>
            <p:cNvSpPr/>
            <p:nvPr/>
          </p:nvSpPr>
          <p:spPr>
            <a:xfrm flipH="1">
              <a:off x="5226252" y="1439578"/>
              <a:ext cx="302754" cy="240411"/>
            </a:xfrm>
            <a:custGeom>
              <a:rect b="b" l="l" r="r" t="t"/>
              <a:pathLst>
                <a:path extrusionOk="0" h="399022" w="498360">
                  <a:moveTo>
                    <a:pt x="233014" y="0"/>
                  </a:moveTo>
                  <a:lnTo>
                    <a:pt x="498360" y="399022"/>
                  </a:lnTo>
                  <a:lnTo>
                    <a:pt x="0" y="167054"/>
                  </a:lnTo>
                  <a:lnTo>
                    <a:pt x="233014" y="0"/>
                  </a:lnTo>
                  <a:close/>
                </a:path>
              </a:pathLst>
            </a:custGeom>
            <a:gradFill>
              <a:gsLst>
                <a:gs pos="0">
                  <a:srgbClr val="494949"/>
                </a:gs>
                <a:gs pos="50000">
                  <a:srgbClr val="6A6A6A"/>
                </a:gs>
                <a:gs pos="100000">
                  <a:srgbClr val="7F7F7F"/>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g33a589d1dd8_1_14"/>
            <p:cNvSpPr/>
            <p:nvPr/>
          </p:nvSpPr>
          <p:spPr>
            <a:xfrm flipH="1">
              <a:off x="4582900" y="1497373"/>
              <a:ext cx="1359813" cy="793321"/>
            </a:xfrm>
            <a:custGeom>
              <a:rect b="b" l="l" r="r" t="t"/>
              <a:pathLst>
                <a:path extrusionOk="0" h="1311275" w="2238375">
                  <a:moveTo>
                    <a:pt x="777875" y="0"/>
                  </a:moveTo>
                  <a:lnTo>
                    <a:pt x="2238375" y="850900"/>
                  </a:lnTo>
                  <a:lnTo>
                    <a:pt x="1450975" y="1311275"/>
                  </a:lnTo>
                  <a:lnTo>
                    <a:pt x="0" y="473075"/>
                  </a:lnTo>
                  <a:lnTo>
                    <a:pt x="441325" y="47625"/>
                  </a:lnTo>
                  <a:cubicBezTo>
                    <a:pt x="444755" y="44363"/>
                    <a:pt x="454025" y="41275"/>
                    <a:pt x="454025" y="41275"/>
                  </a:cubicBezTo>
                  <a:lnTo>
                    <a:pt x="777875" y="0"/>
                  </a:lnTo>
                  <a:close/>
                </a:path>
              </a:pathLst>
            </a:custGeom>
            <a:gradFill>
              <a:gsLst>
                <a:gs pos="0">
                  <a:srgbClr val="242424"/>
                </a:gs>
                <a:gs pos="50000">
                  <a:srgbClr val="343434"/>
                </a:gs>
                <a:gs pos="100000">
                  <a:srgbClr val="3F3F3F"/>
                </a:gs>
              </a:gsLst>
              <a:lin ang="1350003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4" name="Google Shape;154;g33a589d1dd8_1_14"/>
            <p:cNvSpPr/>
            <p:nvPr/>
          </p:nvSpPr>
          <p:spPr>
            <a:xfrm flipH="1">
              <a:off x="4759882" y="1434030"/>
              <a:ext cx="1108898" cy="470614"/>
            </a:xfrm>
            <a:custGeom>
              <a:rect b="b" l="l" r="r" t="t"/>
              <a:pathLst>
                <a:path extrusionOk="0" h="777875" w="1832889">
                  <a:moveTo>
                    <a:pt x="193675" y="365125"/>
                  </a:moveTo>
                  <a:lnTo>
                    <a:pt x="0" y="476250"/>
                  </a:lnTo>
                  <a:lnTo>
                    <a:pt x="3175" y="542925"/>
                  </a:lnTo>
                  <a:lnTo>
                    <a:pt x="812800" y="47625"/>
                  </a:lnTo>
                  <a:lnTo>
                    <a:pt x="958850" y="295275"/>
                  </a:lnTo>
                  <a:lnTo>
                    <a:pt x="1793875" y="777875"/>
                  </a:lnTo>
                  <a:cubicBezTo>
                    <a:pt x="1832889" y="755117"/>
                    <a:pt x="1831975" y="770353"/>
                    <a:pt x="1831975" y="752475"/>
                  </a:cubicBezTo>
                  <a:lnTo>
                    <a:pt x="990600" y="266700"/>
                  </a:lnTo>
                  <a:lnTo>
                    <a:pt x="819150" y="0"/>
                  </a:lnTo>
                  <a:lnTo>
                    <a:pt x="193675" y="365125"/>
                  </a:lnTo>
                  <a:close/>
                </a:path>
              </a:pathLst>
            </a:custGeom>
            <a:gradFill>
              <a:gsLst>
                <a:gs pos="0">
                  <a:srgbClr val="0C0C0C"/>
                </a:gs>
                <a:gs pos="100000">
                  <a:srgbClr val="262626"/>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5" name="Google Shape;155;g33a589d1dd8_1_14"/>
            <p:cNvSpPr/>
            <p:nvPr/>
          </p:nvSpPr>
          <p:spPr>
            <a:xfrm flipH="1">
              <a:off x="5368594" y="1374775"/>
              <a:ext cx="603718" cy="352973"/>
            </a:xfrm>
            <a:custGeom>
              <a:rect b="b" l="l" r="r" t="t"/>
              <a:pathLst>
                <a:path extrusionOk="0" h="581025" w="993775">
                  <a:moveTo>
                    <a:pt x="0" y="479425"/>
                  </a:moveTo>
                  <a:lnTo>
                    <a:pt x="174625" y="581025"/>
                  </a:lnTo>
                  <a:lnTo>
                    <a:pt x="993775" y="98425"/>
                  </a:lnTo>
                  <a:lnTo>
                    <a:pt x="822325" y="0"/>
                  </a:lnTo>
                  <a:lnTo>
                    <a:pt x="0" y="479425"/>
                  </a:lnTo>
                  <a:close/>
                </a:path>
              </a:pathLst>
            </a:custGeom>
            <a:gradFill>
              <a:gsLst>
                <a:gs pos="0">
                  <a:srgbClr val="494949"/>
                </a:gs>
                <a:gs pos="50000">
                  <a:srgbClr val="6A6A6A"/>
                </a:gs>
                <a:gs pos="100000">
                  <a:srgbClr val="7F7F7F"/>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g33a589d1dd8_1_14"/>
            <p:cNvSpPr/>
            <p:nvPr/>
          </p:nvSpPr>
          <p:spPr>
            <a:xfrm flipH="1">
              <a:off x="5057953" y="1656827"/>
              <a:ext cx="914257" cy="1820990"/>
            </a:xfrm>
            <a:custGeom>
              <a:rect b="b" l="l" r="r" t="t"/>
              <a:pathLst>
                <a:path extrusionOk="0" h="3009900" w="1504950">
                  <a:moveTo>
                    <a:pt x="1504950" y="3009900"/>
                  </a:moveTo>
                  <a:cubicBezTo>
                    <a:pt x="1502833" y="2292350"/>
                    <a:pt x="1500717" y="1574800"/>
                    <a:pt x="1498600" y="857250"/>
                  </a:cubicBezTo>
                  <a:lnTo>
                    <a:pt x="1339850" y="768350"/>
                  </a:lnTo>
                  <a:lnTo>
                    <a:pt x="1174750" y="844550"/>
                  </a:lnTo>
                  <a:lnTo>
                    <a:pt x="342900" y="368300"/>
                  </a:lnTo>
                  <a:lnTo>
                    <a:pt x="307975" y="320675"/>
                  </a:lnTo>
                  <a:lnTo>
                    <a:pt x="238125" y="222250"/>
                  </a:lnTo>
                  <a:cubicBezTo>
                    <a:pt x="235479" y="219604"/>
                    <a:pt x="199496" y="166158"/>
                    <a:pt x="165100" y="98425"/>
                  </a:cubicBezTo>
                  <a:cubicBezTo>
                    <a:pt x="133879" y="71967"/>
                    <a:pt x="100012" y="58738"/>
                    <a:pt x="0" y="0"/>
                  </a:cubicBezTo>
                  <a:lnTo>
                    <a:pt x="25400" y="2203450"/>
                  </a:lnTo>
                  <a:lnTo>
                    <a:pt x="139700" y="2279650"/>
                  </a:lnTo>
                  <a:lnTo>
                    <a:pt x="336550" y="2197100"/>
                  </a:lnTo>
                  <a:lnTo>
                    <a:pt x="1130300" y="2635250"/>
                  </a:lnTo>
                  <a:lnTo>
                    <a:pt x="1308100" y="2895600"/>
                  </a:lnTo>
                  <a:lnTo>
                    <a:pt x="1504950" y="3009900"/>
                  </a:lnTo>
                  <a:close/>
                </a:path>
              </a:pathLst>
            </a:custGeom>
            <a:gradFill>
              <a:gsLst>
                <a:gs pos="0">
                  <a:srgbClr val="494949"/>
                </a:gs>
                <a:gs pos="50000">
                  <a:srgbClr val="6A6A6A"/>
                </a:gs>
                <a:gs pos="100000">
                  <a:srgbClr val="7F7F7F"/>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g33a589d1dd8_1_14"/>
            <p:cNvSpPr/>
            <p:nvPr/>
          </p:nvSpPr>
          <p:spPr>
            <a:xfrm flipH="1">
              <a:off x="4583827" y="1902038"/>
              <a:ext cx="96441" cy="109490"/>
            </a:xfrm>
            <a:custGeom>
              <a:rect b="b" l="l" r="r" t="t"/>
              <a:pathLst>
                <a:path extrusionOk="0" h="180975" w="158750">
                  <a:moveTo>
                    <a:pt x="0" y="95250"/>
                  </a:moveTo>
                  <a:lnTo>
                    <a:pt x="146050" y="180975"/>
                  </a:lnTo>
                  <a:lnTo>
                    <a:pt x="158750" y="0"/>
                  </a:lnTo>
                  <a:lnTo>
                    <a:pt x="0" y="95250"/>
                  </a:lnTo>
                  <a:close/>
                </a:path>
              </a:pathLst>
            </a:custGeom>
            <a:gradFill>
              <a:gsLst>
                <a:gs pos="0">
                  <a:srgbClr val="0C0C0C"/>
                </a:gs>
                <a:gs pos="100000">
                  <a:srgbClr val="262626"/>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8" name="Google Shape;158;g33a589d1dd8_1_14"/>
            <p:cNvSpPr/>
            <p:nvPr/>
          </p:nvSpPr>
          <p:spPr>
            <a:xfrm flipH="1">
              <a:off x="4633119" y="2120285"/>
              <a:ext cx="380333" cy="299656"/>
            </a:xfrm>
            <a:custGeom>
              <a:rect b="b" l="l" r="r" t="t"/>
              <a:pathLst>
                <a:path extrusionOk="0" h="495300" w="628650">
                  <a:moveTo>
                    <a:pt x="0" y="358775"/>
                  </a:moveTo>
                  <a:cubicBezTo>
                    <a:pt x="1058" y="404283"/>
                    <a:pt x="2117" y="449792"/>
                    <a:pt x="3175" y="495300"/>
                  </a:cubicBezTo>
                  <a:lnTo>
                    <a:pt x="628650" y="136525"/>
                  </a:lnTo>
                  <a:cubicBezTo>
                    <a:pt x="627592" y="91017"/>
                    <a:pt x="626533" y="45508"/>
                    <a:pt x="625475" y="0"/>
                  </a:cubicBezTo>
                  <a:lnTo>
                    <a:pt x="0" y="358775"/>
                  </a:lnTo>
                  <a:close/>
                </a:path>
              </a:pathLst>
            </a:custGeom>
            <a:gradFill>
              <a:gsLst>
                <a:gs pos="0">
                  <a:srgbClr val="242424"/>
                </a:gs>
                <a:gs pos="50000">
                  <a:srgbClr val="343434"/>
                </a:gs>
                <a:gs pos="100000">
                  <a:srgbClr val="3F3F3F"/>
                </a:gs>
              </a:gsLst>
              <a:lin ang="1890004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9" name="Google Shape;159;g33a589d1dd8_1_14"/>
            <p:cNvSpPr/>
            <p:nvPr/>
          </p:nvSpPr>
          <p:spPr>
            <a:xfrm flipH="1">
              <a:off x="4575915" y="1842833"/>
              <a:ext cx="590217" cy="343329"/>
            </a:xfrm>
            <a:custGeom>
              <a:rect b="b" l="l" r="r" t="t"/>
              <a:pathLst>
                <a:path extrusionOk="0" h="565150" w="971550">
                  <a:moveTo>
                    <a:pt x="0" y="463550"/>
                  </a:moveTo>
                  <a:lnTo>
                    <a:pt x="800100" y="0"/>
                  </a:lnTo>
                  <a:lnTo>
                    <a:pt x="971550" y="101600"/>
                  </a:lnTo>
                  <a:lnTo>
                    <a:pt x="171450" y="565150"/>
                  </a:lnTo>
                  <a:lnTo>
                    <a:pt x="0" y="463550"/>
                  </a:lnTo>
                  <a:close/>
                </a:path>
              </a:pathLst>
            </a:custGeom>
            <a:gradFill>
              <a:gsLst>
                <a:gs pos="0">
                  <a:srgbClr val="494949"/>
                </a:gs>
                <a:gs pos="50000">
                  <a:srgbClr val="6A6A6A"/>
                </a:gs>
                <a:gs pos="100000">
                  <a:srgbClr val="7F7F7F"/>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g33a589d1dd8_1_14"/>
            <p:cNvSpPr/>
            <p:nvPr/>
          </p:nvSpPr>
          <p:spPr>
            <a:xfrm flipH="1">
              <a:off x="4633119" y="2232025"/>
              <a:ext cx="380333" cy="299656"/>
            </a:xfrm>
            <a:custGeom>
              <a:rect b="b" l="l" r="r" t="t"/>
              <a:pathLst>
                <a:path extrusionOk="0" h="495300" w="628650">
                  <a:moveTo>
                    <a:pt x="0" y="358775"/>
                  </a:moveTo>
                  <a:cubicBezTo>
                    <a:pt x="1058" y="404283"/>
                    <a:pt x="2117" y="449792"/>
                    <a:pt x="3175" y="495300"/>
                  </a:cubicBezTo>
                  <a:lnTo>
                    <a:pt x="628650" y="136525"/>
                  </a:lnTo>
                  <a:cubicBezTo>
                    <a:pt x="627592" y="91017"/>
                    <a:pt x="626533" y="45508"/>
                    <a:pt x="625475" y="0"/>
                  </a:cubicBezTo>
                  <a:lnTo>
                    <a:pt x="0" y="358775"/>
                  </a:lnTo>
                  <a:close/>
                </a:path>
              </a:pathLst>
            </a:custGeom>
            <a:gradFill>
              <a:gsLst>
                <a:gs pos="0">
                  <a:srgbClr val="242424"/>
                </a:gs>
                <a:gs pos="50000">
                  <a:srgbClr val="343434"/>
                </a:gs>
                <a:gs pos="100000">
                  <a:srgbClr val="3F3F3F"/>
                </a:gs>
              </a:gsLst>
              <a:lin ang="1890004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1" name="Google Shape;161;g33a589d1dd8_1_14"/>
            <p:cNvSpPr/>
            <p:nvPr/>
          </p:nvSpPr>
          <p:spPr>
            <a:xfrm flipH="1">
              <a:off x="4942729" y="2511425"/>
              <a:ext cx="70723" cy="55721"/>
            </a:xfrm>
            <a:custGeom>
              <a:rect b="b" l="l" r="r" t="t"/>
              <a:pathLst>
                <a:path extrusionOk="0" h="495300" w="628650">
                  <a:moveTo>
                    <a:pt x="0" y="358775"/>
                  </a:moveTo>
                  <a:cubicBezTo>
                    <a:pt x="1058" y="404283"/>
                    <a:pt x="2117" y="449792"/>
                    <a:pt x="3175" y="495300"/>
                  </a:cubicBezTo>
                  <a:lnTo>
                    <a:pt x="628650" y="136525"/>
                  </a:lnTo>
                  <a:cubicBezTo>
                    <a:pt x="627592" y="91017"/>
                    <a:pt x="626533" y="45508"/>
                    <a:pt x="625475" y="0"/>
                  </a:cubicBezTo>
                  <a:lnTo>
                    <a:pt x="0" y="358775"/>
                  </a:lnTo>
                  <a:close/>
                </a:path>
              </a:pathLst>
            </a:cu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2" name="Google Shape;162;g33a589d1dd8_1_14"/>
            <p:cNvSpPr/>
            <p:nvPr/>
          </p:nvSpPr>
          <p:spPr>
            <a:xfrm flipH="1">
              <a:off x="4942729" y="2557466"/>
              <a:ext cx="70723" cy="55721"/>
            </a:xfrm>
            <a:custGeom>
              <a:rect b="b" l="l" r="r" t="t"/>
              <a:pathLst>
                <a:path extrusionOk="0" h="495300" w="628650">
                  <a:moveTo>
                    <a:pt x="0" y="358775"/>
                  </a:moveTo>
                  <a:cubicBezTo>
                    <a:pt x="1058" y="404283"/>
                    <a:pt x="2117" y="449792"/>
                    <a:pt x="3175" y="495300"/>
                  </a:cubicBezTo>
                  <a:lnTo>
                    <a:pt x="628650" y="136525"/>
                  </a:lnTo>
                  <a:cubicBezTo>
                    <a:pt x="627592" y="91017"/>
                    <a:pt x="626533" y="45508"/>
                    <a:pt x="625475" y="0"/>
                  </a:cubicBezTo>
                  <a:lnTo>
                    <a:pt x="0" y="358775"/>
                  </a:lnTo>
                  <a:close/>
                </a:path>
              </a:pathLst>
            </a:cu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63" name="Google Shape;163;g33a589d1dd8_1_14"/>
          <p:cNvGrpSpPr/>
          <p:nvPr/>
        </p:nvGrpSpPr>
        <p:grpSpPr>
          <a:xfrm>
            <a:off x="2291662" y="3390619"/>
            <a:ext cx="758268" cy="622652"/>
            <a:chOff x="2282137" y="3704944"/>
            <a:chExt cx="758268" cy="622652"/>
          </a:xfrm>
        </p:grpSpPr>
        <p:sp>
          <p:nvSpPr>
            <p:cNvPr id="164" name="Google Shape;164;g33a589d1dd8_1_14"/>
            <p:cNvSpPr/>
            <p:nvPr/>
          </p:nvSpPr>
          <p:spPr>
            <a:xfrm>
              <a:off x="2449405" y="3704944"/>
              <a:ext cx="591000" cy="441900"/>
            </a:xfrm>
            <a:prstGeom prst="rect">
              <a:avLst/>
            </a:prstGeom>
            <a:noFill/>
            <a:ln>
              <a:noFill/>
            </a:ln>
          </p:spPr>
          <p:txBody>
            <a:bodyPr anchorCtr="0" anchor="t" bIns="36000" lIns="72000" spcFirstLastPara="1" rIns="72000" wrap="square" tIns="36000">
              <a:noAutofit/>
            </a:bodyPr>
            <a:lstStyle/>
            <a:p>
              <a:pPr indent="0" lvl="0" marL="0" marR="0" rtl="0" algn="ctr">
                <a:spcBef>
                  <a:spcPts val="0"/>
                </a:spcBef>
                <a:spcAft>
                  <a:spcPts val="0"/>
                </a:spcAft>
                <a:buNone/>
              </a:pPr>
              <a:r>
                <a:rPr b="1" lang="en-US" sz="1200">
                  <a:solidFill>
                    <a:srgbClr val="FFCCCC"/>
                  </a:solidFill>
                  <a:latin typeface="Roboto Black"/>
                  <a:ea typeface="Roboto Black"/>
                  <a:cs typeface="Roboto Black"/>
                  <a:sym typeface="Roboto Black"/>
                </a:rPr>
                <a:t>Job</a:t>
              </a:r>
              <a:endParaRPr b="1" sz="1200">
                <a:solidFill>
                  <a:srgbClr val="FFCCCC"/>
                </a:solidFill>
                <a:latin typeface="Roboto Black"/>
                <a:ea typeface="Roboto Black"/>
                <a:cs typeface="Roboto Black"/>
                <a:sym typeface="Roboto Black"/>
              </a:endParaRPr>
            </a:p>
            <a:p>
              <a:pPr indent="0" lvl="0" marL="0" marR="0" rtl="0" algn="ctr">
                <a:spcBef>
                  <a:spcPts val="0"/>
                </a:spcBef>
                <a:spcAft>
                  <a:spcPts val="0"/>
                </a:spcAft>
                <a:buNone/>
              </a:pPr>
              <a:r>
                <a:rPr b="1" lang="en-US" sz="1200">
                  <a:solidFill>
                    <a:srgbClr val="FFCCCC"/>
                  </a:solidFill>
                  <a:latin typeface="Roboto Black"/>
                  <a:ea typeface="Roboto Black"/>
                  <a:cs typeface="Roboto Black"/>
                  <a:sym typeface="Roboto Black"/>
                </a:rPr>
                <a:t>Queue</a:t>
              </a:r>
              <a:endParaRPr/>
            </a:p>
          </p:txBody>
        </p:sp>
        <p:sp>
          <p:nvSpPr>
            <p:cNvPr id="165" name="Google Shape;165;g33a589d1dd8_1_14"/>
            <p:cNvSpPr/>
            <p:nvPr/>
          </p:nvSpPr>
          <p:spPr>
            <a:xfrm>
              <a:off x="2282137" y="3929886"/>
              <a:ext cx="99300" cy="123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rgbClr val="FFCCCC"/>
                  </a:solidFill>
                  <a:latin typeface="Roboto"/>
                  <a:ea typeface="Roboto"/>
                  <a:cs typeface="Roboto"/>
                  <a:sym typeface="Roboto"/>
                </a:rPr>
                <a:t>jN</a:t>
              </a:r>
              <a:endParaRPr b="1" sz="800">
                <a:solidFill>
                  <a:srgbClr val="FFCCCC"/>
                </a:solidFill>
                <a:latin typeface="Roboto"/>
                <a:ea typeface="Roboto"/>
                <a:cs typeface="Roboto"/>
                <a:sym typeface="Roboto"/>
              </a:endParaRPr>
            </a:p>
          </p:txBody>
        </p:sp>
        <p:sp>
          <p:nvSpPr>
            <p:cNvPr id="166" name="Google Shape;166;g33a589d1dd8_1_14"/>
            <p:cNvSpPr/>
            <p:nvPr/>
          </p:nvSpPr>
          <p:spPr>
            <a:xfrm>
              <a:off x="2288550" y="4067241"/>
              <a:ext cx="86700" cy="123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rgbClr val="FFCCCC"/>
                  </a:solidFill>
                  <a:latin typeface="Roboto"/>
                  <a:ea typeface="Roboto"/>
                  <a:cs typeface="Roboto"/>
                  <a:sym typeface="Roboto"/>
                </a:rPr>
                <a:t>j2</a:t>
              </a:r>
              <a:endParaRPr b="1" sz="800">
                <a:solidFill>
                  <a:srgbClr val="FFCCCC"/>
                </a:solidFill>
                <a:latin typeface="Roboto"/>
                <a:ea typeface="Roboto"/>
                <a:cs typeface="Roboto"/>
                <a:sym typeface="Roboto"/>
              </a:endParaRPr>
            </a:p>
          </p:txBody>
        </p:sp>
        <p:sp>
          <p:nvSpPr>
            <p:cNvPr id="167" name="Google Shape;167;g33a589d1dd8_1_14"/>
            <p:cNvSpPr/>
            <p:nvPr/>
          </p:nvSpPr>
          <p:spPr>
            <a:xfrm>
              <a:off x="2288550" y="4204596"/>
              <a:ext cx="86700" cy="123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rgbClr val="FFCCCC"/>
                  </a:solidFill>
                  <a:latin typeface="Roboto"/>
                  <a:ea typeface="Roboto"/>
                  <a:cs typeface="Roboto"/>
                  <a:sym typeface="Roboto"/>
                </a:rPr>
                <a:t>j1</a:t>
              </a:r>
              <a:endParaRPr b="1" sz="800">
                <a:solidFill>
                  <a:srgbClr val="FFCCCC"/>
                </a:solidFill>
                <a:latin typeface="Roboto"/>
                <a:ea typeface="Roboto"/>
                <a:cs typeface="Roboto"/>
                <a:sym typeface="Roboto"/>
              </a:endParaRPr>
            </a:p>
          </p:txBody>
        </p:sp>
      </p:grpSp>
      <p:grpSp>
        <p:nvGrpSpPr>
          <p:cNvPr id="168" name="Google Shape;168;g33a589d1dd8_1_14"/>
          <p:cNvGrpSpPr/>
          <p:nvPr/>
        </p:nvGrpSpPr>
        <p:grpSpPr>
          <a:xfrm>
            <a:off x="3405447" y="2603113"/>
            <a:ext cx="1355349" cy="1581425"/>
            <a:chOff x="2590800" y="1219200"/>
            <a:chExt cx="1839758" cy="2146634"/>
          </a:xfrm>
        </p:grpSpPr>
        <p:sp>
          <p:nvSpPr>
            <p:cNvPr id="169" name="Google Shape;169;g33a589d1dd8_1_14"/>
            <p:cNvSpPr/>
            <p:nvPr/>
          </p:nvSpPr>
          <p:spPr>
            <a:xfrm>
              <a:off x="2590801" y="1692006"/>
              <a:ext cx="1839757" cy="1084500"/>
            </a:xfrm>
            <a:custGeom>
              <a:rect b="b" l="l" r="r" t="t"/>
              <a:pathLst>
                <a:path extrusionOk="0" h="10000" w="10941">
                  <a:moveTo>
                    <a:pt x="0" y="6495"/>
                  </a:moveTo>
                  <a:lnTo>
                    <a:pt x="7093" y="0"/>
                  </a:lnTo>
                  <a:lnTo>
                    <a:pt x="10941" y="3707"/>
                  </a:lnTo>
                  <a:lnTo>
                    <a:pt x="3815" y="10000"/>
                  </a:lnTo>
                  <a:lnTo>
                    <a:pt x="0" y="6495"/>
                  </a:lnTo>
                  <a:close/>
                </a:path>
              </a:pathLst>
            </a:custGeom>
            <a:gradFill>
              <a:gsLst>
                <a:gs pos="0">
                  <a:srgbClr val="3F3F3F"/>
                </a:gs>
                <a:gs pos="30000">
                  <a:srgbClr val="3F3F3F"/>
                </a:gs>
                <a:gs pos="50000">
                  <a:srgbClr val="6A6A6A"/>
                </a:gs>
                <a:gs pos="100000">
                  <a:srgbClr val="7F7F7F"/>
                </a:gs>
              </a:gsLst>
              <a:lin ang="13500032" scaled="0"/>
            </a:gradFill>
            <a:ln cap="flat" cmpd="sng" w="9525">
              <a:solidFill>
                <a:srgbClr val="59595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g33a589d1dd8_1_14"/>
            <p:cNvSpPr/>
            <p:nvPr/>
          </p:nvSpPr>
          <p:spPr>
            <a:xfrm>
              <a:off x="3235921" y="2086053"/>
              <a:ext cx="1192604" cy="1279780"/>
            </a:xfrm>
            <a:custGeom>
              <a:rect b="b" l="l" r="r" t="t"/>
              <a:pathLst>
                <a:path extrusionOk="0" h="734" w="684">
                  <a:moveTo>
                    <a:pt x="684" y="330"/>
                  </a:moveTo>
                  <a:lnTo>
                    <a:pt x="0" y="734"/>
                  </a:lnTo>
                  <a:lnTo>
                    <a:pt x="0" y="392"/>
                  </a:lnTo>
                  <a:lnTo>
                    <a:pt x="684" y="0"/>
                  </a:lnTo>
                  <a:lnTo>
                    <a:pt x="684" y="330"/>
                  </a:lnTo>
                  <a:close/>
                </a:path>
              </a:pathLst>
            </a:custGeom>
            <a:gradFill>
              <a:gsLst>
                <a:gs pos="0">
                  <a:srgbClr val="494949"/>
                </a:gs>
                <a:gs pos="50000">
                  <a:srgbClr val="6A6A6A"/>
                </a:gs>
                <a:gs pos="100000">
                  <a:srgbClr val="7F7F7F"/>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g33a589d1dd8_1_14"/>
            <p:cNvSpPr/>
            <p:nvPr/>
          </p:nvSpPr>
          <p:spPr>
            <a:xfrm>
              <a:off x="2590800" y="2396408"/>
              <a:ext cx="645121" cy="969426"/>
            </a:xfrm>
            <a:custGeom>
              <a:rect b="b" l="l" r="r" t="t"/>
              <a:pathLst>
                <a:path extrusionOk="0" h="556" w="370">
                  <a:moveTo>
                    <a:pt x="0" y="0"/>
                  </a:moveTo>
                  <a:lnTo>
                    <a:pt x="368" y="218"/>
                  </a:lnTo>
                  <a:lnTo>
                    <a:pt x="370" y="556"/>
                  </a:lnTo>
                  <a:lnTo>
                    <a:pt x="2" y="334"/>
                  </a:lnTo>
                  <a:lnTo>
                    <a:pt x="0" y="0"/>
                  </a:lnTo>
                  <a:close/>
                </a:path>
              </a:pathLst>
            </a:custGeom>
            <a:gradFill>
              <a:gsLst>
                <a:gs pos="0">
                  <a:srgbClr val="BFBFBF"/>
                </a:gs>
                <a:gs pos="830">
                  <a:srgbClr val="BFBFBF"/>
                </a:gs>
                <a:gs pos="37000">
                  <a:srgbClr val="E2E2E2"/>
                </a:gs>
                <a:gs pos="60000">
                  <a:srgbClr val="F2F2F2"/>
                </a:gs>
                <a:gs pos="99000">
                  <a:srgbClr val="BFBFBF"/>
                </a:gs>
                <a:gs pos="100000">
                  <a:srgbClr val="BFBFBF"/>
                </a:gs>
              </a:gsLst>
              <a:lin ang="7200017"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g33a589d1dd8_1_14"/>
            <p:cNvSpPr/>
            <p:nvPr/>
          </p:nvSpPr>
          <p:spPr>
            <a:xfrm>
              <a:off x="2590800" y="2344101"/>
              <a:ext cx="728813" cy="428918"/>
            </a:xfrm>
            <a:custGeom>
              <a:rect b="b" l="l" r="r" t="t"/>
              <a:pathLst>
                <a:path extrusionOk="0" h="246" w="418">
                  <a:moveTo>
                    <a:pt x="50" y="0"/>
                  </a:moveTo>
                  <a:lnTo>
                    <a:pt x="418" y="216"/>
                  </a:lnTo>
                  <a:lnTo>
                    <a:pt x="366" y="246"/>
                  </a:lnTo>
                  <a:lnTo>
                    <a:pt x="0" y="30"/>
                  </a:lnTo>
                  <a:lnTo>
                    <a:pt x="50" y="0"/>
                  </a:lnTo>
                  <a:close/>
                </a:path>
              </a:pathLst>
            </a:custGeom>
            <a:gradFill>
              <a:gsLst>
                <a:gs pos="0">
                  <a:srgbClr val="CACBCE"/>
                </a:gs>
                <a:gs pos="47000">
                  <a:srgbClr val="BFBFBF"/>
                </a:gs>
                <a:gs pos="57000">
                  <a:srgbClr val="D8D8D8"/>
                </a:gs>
                <a:gs pos="77000">
                  <a:srgbClr val="BFBFBF"/>
                </a:gs>
                <a:gs pos="100000">
                  <a:srgbClr val="BFBFBF"/>
                </a:gs>
              </a:gsLst>
              <a:lin ang="7200017"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g33a589d1dd8_1_14"/>
            <p:cNvSpPr/>
            <p:nvPr/>
          </p:nvSpPr>
          <p:spPr>
            <a:xfrm>
              <a:off x="3228947" y="2720713"/>
              <a:ext cx="97640" cy="641634"/>
            </a:xfrm>
            <a:custGeom>
              <a:rect b="b" l="l" r="r" t="t"/>
              <a:pathLst>
                <a:path extrusionOk="0" h="368" w="56">
                  <a:moveTo>
                    <a:pt x="4" y="368"/>
                  </a:moveTo>
                  <a:lnTo>
                    <a:pt x="0" y="30"/>
                  </a:lnTo>
                  <a:lnTo>
                    <a:pt x="52" y="0"/>
                  </a:lnTo>
                  <a:lnTo>
                    <a:pt x="56" y="338"/>
                  </a:lnTo>
                  <a:lnTo>
                    <a:pt x="4" y="368"/>
                  </a:lnTo>
                  <a:close/>
                </a:path>
              </a:pathLst>
            </a:custGeom>
            <a:gradFill>
              <a:gsLst>
                <a:gs pos="0">
                  <a:srgbClr val="CACBCE"/>
                </a:gs>
                <a:gs pos="19000">
                  <a:srgbClr val="D8D8D8"/>
                </a:gs>
                <a:gs pos="67000">
                  <a:srgbClr val="F2F2F2"/>
                </a:gs>
                <a:gs pos="100000">
                  <a:srgbClr val="BFBFB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4" name="Google Shape;174;g33a589d1dd8_1_14"/>
            <p:cNvGrpSpPr/>
            <p:nvPr/>
          </p:nvGrpSpPr>
          <p:grpSpPr>
            <a:xfrm>
              <a:off x="2611587" y="2434689"/>
              <a:ext cx="261513" cy="282434"/>
              <a:chOff x="2858178" y="1605236"/>
              <a:chExt cx="484732" cy="523510"/>
            </a:xfrm>
          </p:grpSpPr>
          <p:sp>
            <p:nvSpPr>
              <p:cNvPr id="175" name="Google Shape;175;g33a589d1dd8_1_14"/>
              <p:cNvSpPr/>
              <p:nvPr/>
            </p:nvSpPr>
            <p:spPr>
              <a:xfrm>
                <a:off x="3013292" y="1702183"/>
                <a:ext cx="64631" cy="155114"/>
              </a:xfrm>
              <a:custGeom>
                <a:rect b="b" l="l" r="r" t="t"/>
                <a:pathLst>
                  <a:path extrusionOk="0" h="48" w="20">
                    <a:moveTo>
                      <a:pt x="20" y="12"/>
                    </a:moveTo>
                    <a:lnTo>
                      <a:pt x="0" y="0"/>
                    </a:lnTo>
                    <a:lnTo>
                      <a:pt x="0" y="36"/>
                    </a:lnTo>
                    <a:lnTo>
                      <a:pt x="20" y="48"/>
                    </a:lnTo>
                    <a:lnTo>
                      <a:pt x="20" y="12"/>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g33a589d1dd8_1_14"/>
              <p:cNvSpPr/>
              <p:nvPr/>
            </p:nvSpPr>
            <p:spPr>
              <a:xfrm>
                <a:off x="3103776" y="1760350"/>
                <a:ext cx="239134" cy="368396"/>
              </a:xfrm>
              <a:custGeom>
                <a:rect b="b" l="l" r="r" t="t"/>
                <a:pathLst>
                  <a:path extrusionOk="0" h="114" w="74">
                    <a:moveTo>
                      <a:pt x="0" y="36"/>
                    </a:moveTo>
                    <a:lnTo>
                      <a:pt x="0" y="36"/>
                    </a:lnTo>
                    <a:lnTo>
                      <a:pt x="0" y="36"/>
                    </a:lnTo>
                    <a:lnTo>
                      <a:pt x="0" y="70"/>
                    </a:lnTo>
                    <a:lnTo>
                      <a:pt x="74" y="114"/>
                    </a:lnTo>
                    <a:lnTo>
                      <a:pt x="74" y="44"/>
                    </a:lnTo>
                    <a:lnTo>
                      <a:pt x="0" y="0"/>
                    </a:lnTo>
                    <a:lnTo>
                      <a:pt x="0" y="36"/>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g33a589d1dd8_1_14"/>
              <p:cNvSpPr/>
              <p:nvPr/>
            </p:nvSpPr>
            <p:spPr>
              <a:xfrm>
                <a:off x="2942199" y="1656941"/>
                <a:ext cx="45242" cy="148651"/>
              </a:xfrm>
              <a:custGeom>
                <a:rect b="b" l="l" r="r" t="t"/>
                <a:pathLst>
                  <a:path extrusionOk="0" h="46" w="14">
                    <a:moveTo>
                      <a:pt x="14" y="10"/>
                    </a:moveTo>
                    <a:lnTo>
                      <a:pt x="0" y="0"/>
                    </a:lnTo>
                    <a:lnTo>
                      <a:pt x="0" y="36"/>
                    </a:lnTo>
                    <a:lnTo>
                      <a:pt x="14" y="46"/>
                    </a:lnTo>
                    <a:lnTo>
                      <a:pt x="14" y="10"/>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g33a589d1dd8_1_14"/>
              <p:cNvSpPr/>
              <p:nvPr/>
            </p:nvSpPr>
            <p:spPr>
              <a:xfrm>
                <a:off x="2858178" y="1605236"/>
                <a:ext cx="58168" cy="148651"/>
              </a:xfrm>
              <a:custGeom>
                <a:rect b="b" l="l" r="r" t="t"/>
                <a:pathLst>
                  <a:path extrusionOk="0" h="46" w="18">
                    <a:moveTo>
                      <a:pt x="2" y="38"/>
                    </a:moveTo>
                    <a:lnTo>
                      <a:pt x="18" y="46"/>
                    </a:lnTo>
                    <a:lnTo>
                      <a:pt x="18" y="12"/>
                    </a:lnTo>
                    <a:lnTo>
                      <a:pt x="0" y="0"/>
                    </a:lnTo>
                    <a:lnTo>
                      <a:pt x="0" y="40"/>
                    </a:lnTo>
                    <a:lnTo>
                      <a:pt x="2" y="38"/>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g33a589d1dd8_1_14"/>
              <p:cNvSpPr/>
              <p:nvPr/>
            </p:nvSpPr>
            <p:spPr>
              <a:xfrm>
                <a:off x="2858178" y="1753887"/>
                <a:ext cx="58168" cy="122799"/>
              </a:xfrm>
              <a:custGeom>
                <a:rect b="b" l="l" r="r" t="t"/>
                <a:pathLst>
                  <a:path extrusionOk="0" h="38" w="18">
                    <a:moveTo>
                      <a:pt x="18" y="10"/>
                    </a:moveTo>
                    <a:lnTo>
                      <a:pt x="0" y="0"/>
                    </a:lnTo>
                    <a:lnTo>
                      <a:pt x="0" y="28"/>
                    </a:lnTo>
                    <a:lnTo>
                      <a:pt x="18" y="38"/>
                    </a:lnTo>
                    <a:lnTo>
                      <a:pt x="18" y="10"/>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g33a589d1dd8_1_14"/>
              <p:cNvSpPr/>
              <p:nvPr/>
            </p:nvSpPr>
            <p:spPr>
              <a:xfrm>
                <a:off x="3013292" y="1850833"/>
                <a:ext cx="64631" cy="122799"/>
              </a:xfrm>
              <a:custGeom>
                <a:rect b="b" l="l" r="r" t="t"/>
                <a:pathLst>
                  <a:path extrusionOk="0" h="38" w="20">
                    <a:moveTo>
                      <a:pt x="20" y="12"/>
                    </a:moveTo>
                    <a:lnTo>
                      <a:pt x="0" y="0"/>
                    </a:lnTo>
                    <a:lnTo>
                      <a:pt x="0" y="26"/>
                    </a:lnTo>
                    <a:lnTo>
                      <a:pt x="20" y="38"/>
                    </a:lnTo>
                    <a:lnTo>
                      <a:pt x="20" y="12"/>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g33a589d1dd8_1_14"/>
              <p:cNvSpPr/>
              <p:nvPr/>
            </p:nvSpPr>
            <p:spPr>
              <a:xfrm>
                <a:off x="2942199" y="1805592"/>
                <a:ext cx="45242" cy="116335"/>
              </a:xfrm>
              <a:custGeom>
                <a:rect b="b" l="l" r="r" t="t"/>
                <a:pathLst>
                  <a:path extrusionOk="0" h="36" w="14">
                    <a:moveTo>
                      <a:pt x="14" y="36"/>
                    </a:moveTo>
                    <a:lnTo>
                      <a:pt x="14" y="8"/>
                    </a:lnTo>
                    <a:lnTo>
                      <a:pt x="0" y="0"/>
                    </a:lnTo>
                    <a:lnTo>
                      <a:pt x="0" y="26"/>
                    </a:lnTo>
                    <a:lnTo>
                      <a:pt x="14" y="36"/>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2" name="Google Shape;182;g33a589d1dd8_1_14"/>
            <p:cNvSpPr/>
            <p:nvPr/>
          </p:nvSpPr>
          <p:spPr>
            <a:xfrm>
              <a:off x="3180127" y="2773020"/>
              <a:ext cx="31384" cy="80204"/>
            </a:xfrm>
            <a:custGeom>
              <a:rect b="b" l="l" r="r" t="t"/>
              <a:pathLst>
                <a:path extrusionOk="0" h="46" w="18">
                  <a:moveTo>
                    <a:pt x="2" y="38"/>
                  </a:moveTo>
                  <a:lnTo>
                    <a:pt x="18" y="46"/>
                  </a:lnTo>
                  <a:lnTo>
                    <a:pt x="18" y="12"/>
                  </a:lnTo>
                  <a:lnTo>
                    <a:pt x="0" y="0"/>
                  </a:lnTo>
                  <a:lnTo>
                    <a:pt x="0" y="40"/>
                  </a:lnTo>
                  <a:lnTo>
                    <a:pt x="2" y="38"/>
                  </a:lnTo>
                  <a:close/>
                </a:path>
              </a:pathLst>
            </a:custGeom>
            <a:gradFill>
              <a:gsLst>
                <a:gs pos="0">
                  <a:srgbClr val="006C2D"/>
                </a:gs>
                <a:gs pos="50000">
                  <a:srgbClr val="009E40"/>
                </a:gs>
                <a:gs pos="100000">
                  <a:srgbClr val="00BD4E"/>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g33a589d1dd8_1_14"/>
            <p:cNvSpPr/>
            <p:nvPr/>
          </p:nvSpPr>
          <p:spPr>
            <a:xfrm>
              <a:off x="3180127" y="2853224"/>
              <a:ext cx="31384" cy="66256"/>
            </a:xfrm>
            <a:custGeom>
              <a:rect b="b" l="l" r="r" t="t"/>
              <a:pathLst>
                <a:path extrusionOk="0" h="38" w="18">
                  <a:moveTo>
                    <a:pt x="18" y="10"/>
                  </a:moveTo>
                  <a:lnTo>
                    <a:pt x="0" y="0"/>
                  </a:lnTo>
                  <a:lnTo>
                    <a:pt x="0" y="28"/>
                  </a:lnTo>
                  <a:lnTo>
                    <a:pt x="18" y="38"/>
                  </a:lnTo>
                  <a:lnTo>
                    <a:pt x="18" y="10"/>
                  </a:lnTo>
                  <a:close/>
                </a:path>
              </a:pathLst>
            </a:custGeom>
            <a:gradFill>
              <a:gsLst>
                <a:gs pos="0">
                  <a:srgbClr val="770000"/>
                </a:gs>
                <a:gs pos="50000">
                  <a:srgbClr val="AC0000"/>
                </a:gs>
                <a:gs pos="100000">
                  <a:srgbClr val="CE0000"/>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g33a589d1dd8_1_14"/>
            <p:cNvSpPr/>
            <p:nvPr/>
          </p:nvSpPr>
          <p:spPr>
            <a:xfrm>
              <a:off x="2590800" y="1459029"/>
              <a:ext cx="1833535" cy="1084500"/>
            </a:xfrm>
            <a:custGeom>
              <a:rect b="b" l="l" r="r" t="t"/>
              <a:pathLst>
                <a:path extrusionOk="0" h="10000" w="10799">
                  <a:moveTo>
                    <a:pt x="0" y="6495"/>
                  </a:moveTo>
                  <a:lnTo>
                    <a:pt x="7025" y="0"/>
                  </a:lnTo>
                  <a:lnTo>
                    <a:pt x="10799" y="3682"/>
                  </a:lnTo>
                  <a:lnTo>
                    <a:pt x="3779" y="10000"/>
                  </a:lnTo>
                  <a:lnTo>
                    <a:pt x="0" y="6495"/>
                  </a:lnTo>
                  <a:close/>
                </a:path>
              </a:pathLst>
            </a:custGeom>
            <a:gradFill>
              <a:gsLst>
                <a:gs pos="0">
                  <a:srgbClr val="3F3F3F"/>
                </a:gs>
                <a:gs pos="30000">
                  <a:srgbClr val="3F3F3F"/>
                </a:gs>
                <a:gs pos="50000">
                  <a:srgbClr val="6A6A6A"/>
                </a:gs>
                <a:gs pos="100000">
                  <a:srgbClr val="7F7F7F"/>
                </a:gs>
              </a:gsLst>
              <a:lin ang="13500032" scaled="0"/>
            </a:gradFill>
            <a:ln cap="flat" cmpd="sng" w="9525">
              <a:solidFill>
                <a:srgbClr val="59595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g33a589d1dd8_1_14"/>
            <p:cNvSpPr/>
            <p:nvPr/>
          </p:nvSpPr>
          <p:spPr>
            <a:xfrm>
              <a:off x="3235921" y="1853076"/>
              <a:ext cx="1192604" cy="878761"/>
            </a:xfrm>
            <a:custGeom>
              <a:rect b="b" l="l" r="r" t="t"/>
              <a:pathLst>
                <a:path extrusionOk="0" h="504" w="684">
                  <a:moveTo>
                    <a:pt x="684" y="100"/>
                  </a:moveTo>
                  <a:lnTo>
                    <a:pt x="0" y="504"/>
                  </a:lnTo>
                  <a:lnTo>
                    <a:pt x="0" y="392"/>
                  </a:lnTo>
                  <a:lnTo>
                    <a:pt x="684" y="0"/>
                  </a:lnTo>
                  <a:lnTo>
                    <a:pt x="684" y="100"/>
                  </a:lnTo>
                  <a:close/>
                </a:path>
              </a:pathLst>
            </a:custGeom>
            <a:gradFill>
              <a:gsLst>
                <a:gs pos="0">
                  <a:srgbClr val="494949"/>
                </a:gs>
                <a:gs pos="50000">
                  <a:srgbClr val="6A6A6A"/>
                </a:gs>
                <a:gs pos="100000">
                  <a:srgbClr val="7F7F7F"/>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g33a589d1dd8_1_14"/>
            <p:cNvSpPr/>
            <p:nvPr/>
          </p:nvSpPr>
          <p:spPr>
            <a:xfrm>
              <a:off x="2590800" y="2163432"/>
              <a:ext cx="645121" cy="568404"/>
            </a:xfrm>
            <a:custGeom>
              <a:rect b="b" l="l" r="r" t="t"/>
              <a:pathLst>
                <a:path extrusionOk="0" h="326" w="370">
                  <a:moveTo>
                    <a:pt x="0" y="0"/>
                  </a:moveTo>
                  <a:lnTo>
                    <a:pt x="368" y="218"/>
                  </a:lnTo>
                  <a:lnTo>
                    <a:pt x="370" y="326"/>
                  </a:lnTo>
                  <a:lnTo>
                    <a:pt x="2" y="104"/>
                  </a:lnTo>
                  <a:lnTo>
                    <a:pt x="0" y="0"/>
                  </a:lnTo>
                  <a:close/>
                </a:path>
              </a:pathLst>
            </a:custGeom>
            <a:gradFill>
              <a:gsLst>
                <a:gs pos="0">
                  <a:srgbClr val="BFBFBF"/>
                </a:gs>
                <a:gs pos="830">
                  <a:srgbClr val="BFBFBF"/>
                </a:gs>
                <a:gs pos="37000">
                  <a:srgbClr val="E2E2E2"/>
                </a:gs>
                <a:gs pos="60000">
                  <a:srgbClr val="F2F2F2"/>
                </a:gs>
                <a:gs pos="99000">
                  <a:srgbClr val="BFBFBF"/>
                </a:gs>
                <a:gs pos="100000">
                  <a:srgbClr val="BFBFBF"/>
                </a:gs>
              </a:gsLst>
              <a:lin ang="7200017"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g33a589d1dd8_1_14"/>
            <p:cNvSpPr/>
            <p:nvPr/>
          </p:nvSpPr>
          <p:spPr>
            <a:xfrm>
              <a:off x="2590800" y="2111124"/>
              <a:ext cx="728813" cy="428918"/>
            </a:xfrm>
            <a:custGeom>
              <a:rect b="b" l="l" r="r" t="t"/>
              <a:pathLst>
                <a:path extrusionOk="0" h="246" w="418">
                  <a:moveTo>
                    <a:pt x="50" y="0"/>
                  </a:moveTo>
                  <a:lnTo>
                    <a:pt x="418" y="216"/>
                  </a:lnTo>
                  <a:lnTo>
                    <a:pt x="366" y="246"/>
                  </a:lnTo>
                  <a:lnTo>
                    <a:pt x="0" y="30"/>
                  </a:lnTo>
                  <a:lnTo>
                    <a:pt x="50" y="0"/>
                  </a:lnTo>
                  <a:close/>
                </a:path>
              </a:pathLst>
            </a:custGeom>
            <a:gradFill>
              <a:gsLst>
                <a:gs pos="0">
                  <a:srgbClr val="CACBCE"/>
                </a:gs>
                <a:gs pos="47000">
                  <a:srgbClr val="BFBFBF"/>
                </a:gs>
                <a:gs pos="57000">
                  <a:srgbClr val="D8D8D8"/>
                </a:gs>
                <a:gs pos="77000">
                  <a:srgbClr val="BFBFBF"/>
                </a:gs>
                <a:gs pos="100000">
                  <a:srgbClr val="BFBFBF"/>
                </a:gs>
              </a:gsLst>
              <a:lin ang="7200017"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g33a589d1dd8_1_14"/>
            <p:cNvSpPr/>
            <p:nvPr/>
          </p:nvSpPr>
          <p:spPr>
            <a:xfrm>
              <a:off x="3228947" y="2487736"/>
              <a:ext cx="97640" cy="244100"/>
            </a:xfrm>
            <a:custGeom>
              <a:rect b="b" l="l" r="r" t="t"/>
              <a:pathLst>
                <a:path extrusionOk="0" h="140" w="56">
                  <a:moveTo>
                    <a:pt x="4" y="140"/>
                  </a:moveTo>
                  <a:lnTo>
                    <a:pt x="0" y="30"/>
                  </a:lnTo>
                  <a:lnTo>
                    <a:pt x="52" y="0"/>
                  </a:lnTo>
                  <a:lnTo>
                    <a:pt x="56" y="110"/>
                  </a:lnTo>
                  <a:lnTo>
                    <a:pt x="4" y="140"/>
                  </a:lnTo>
                  <a:close/>
                </a:path>
              </a:pathLst>
            </a:custGeom>
            <a:gradFill>
              <a:gsLst>
                <a:gs pos="0">
                  <a:srgbClr val="CACBCE"/>
                </a:gs>
                <a:gs pos="19000">
                  <a:srgbClr val="D8D8D8"/>
                </a:gs>
                <a:gs pos="67000">
                  <a:srgbClr val="F2F2F2"/>
                </a:gs>
                <a:gs pos="100000">
                  <a:srgbClr val="BFBFB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9" name="Google Shape;189;g33a589d1dd8_1_14"/>
            <p:cNvGrpSpPr/>
            <p:nvPr/>
          </p:nvGrpSpPr>
          <p:grpSpPr>
            <a:xfrm>
              <a:off x="2611540" y="2201617"/>
              <a:ext cx="261513" cy="282433"/>
              <a:chOff x="3848778" y="3662637"/>
              <a:chExt cx="484732" cy="523509"/>
            </a:xfrm>
          </p:grpSpPr>
          <p:sp>
            <p:nvSpPr>
              <p:cNvPr id="190" name="Google Shape;190;g33a589d1dd8_1_14"/>
              <p:cNvSpPr/>
              <p:nvPr/>
            </p:nvSpPr>
            <p:spPr>
              <a:xfrm>
                <a:off x="4003892" y="3759583"/>
                <a:ext cx="64631" cy="155114"/>
              </a:xfrm>
              <a:custGeom>
                <a:rect b="b" l="l" r="r" t="t"/>
                <a:pathLst>
                  <a:path extrusionOk="0" h="48" w="20">
                    <a:moveTo>
                      <a:pt x="20" y="12"/>
                    </a:moveTo>
                    <a:lnTo>
                      <a:pt x="0" y="0"/>
                    </a:lnTo>
                    <a:lnTo>
                      <a:pt x="0" y="36"/>
                    </a:lnTo>
                    <a:lnTo>
                      <a:pt x="20" y="48"/>
                    </a:lnTo>
                    <a:lnTo>
                      <a:pt x="20" y="12"/>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g33a589d1dd8_1_14"/>
              <p:cNvSpPr/>
              <p:nvPr/>
            </p:nvSpPr>
            <p:spPr>
              <a:xfrm>
                <a:off x="4094376" y="3817750"/>
                <a:ext cx="239134" cy="368396"/>
              </a:xfrm>
              <a:custGeom>
                <a:rect b="b" l="l" r="r" t="t"/>
                <a:pathLst>
                  <a:path extrusionOk="0" h="114" w="74">
                    <a:moveTo>
                      <a:pt x="0" y="36"/>
                    </a:moveTo>
                    <a:lnTo>
                      <a:pt x="0" y="36"/>
                    </a:lnTo>
                    <a:lnTo>
                      <a:pt x="0" y="36"/>
                    </a:lnTo>
                    <a:lnTo>
                      <a:pt x="0" y="70"/>
                    </a:lnTo>
                    <a:lnTo>
                      <a:pt x="74" y="114"/>
                    </a:lnTo>
                    <a:lnTo>
                      <a:pt x="74" y="44"/>
                    </a:lnTo>
                    <a:lnTo>
                      <a:pt x="0" y="0"/>
                    </a:lnTo>
                    <a:lnTo>
                      <a:pt x="0" y="36"/>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g33a589d1dd8_1_14"/>
              <p:cNvSpPr/>
              <p:nvPr/>
            </p:nvSpPr>
            <p:spPr>
              <a:xfrm>
                <a:off x="3932799" y="3714341"/>
                <a:ext cx="45242" cy="148651"/>
              </a:xfrm>
              <a:custGeom>
                <a:rect b="b" l="l" r="r" t="t"/>
                <a:pathLst>
                  <a:path extrusionOk="0" h="46" w="14">
                    <a:moveTo>
                      <a:pt x="14" y="10"/>
                    </a:moveTo>
                    <a:lnTo>
                      <a:pt x="0" y="0"/>
                    </a:lnTo>
                    <a:lnTo>
                      <a:pt x="0" y="36"/>
                    </a:lnTo>
                    <a:lnTo>
                      <a:pt x="14" y="46"/>
                    </a:lnTo>
                    <a:lnTo>
                      <a:pt x="14" y="10"/>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g33a589d1dd8_1_14"/>
              <p:cNvSpPr/>
              <p:nvPr/>
            </p:nvSpPr>
            <p:spPr>
              <a:xfrm>
                <a:off x="3848778" y="3662637"/>
                <a:ext cx="58168" cy="148651"/>
              </a:xfrm>
              <a:custGeom>
                <a:rect b="b" l="l" r="r" t="t"/>
                <a:pathLst>
                  <a:path extrusionOk="0" h="46" w="18">
                    <a:moveTo>
                      <a:pt x="2" y="38"/>
                    </a:moveTo>
                    <a:lnTo>
                      <a:pt x="18" y="46"/>
                    </a:lnTo>
                    <a:lnTo>
                      <a:pt x="18" y="12"/>
                    </a:lnTo>
                    <a:lnTo>
                      <a:pt x="0" y="0"/>
                    </a:lnTo>
                    <a:lnTo>
                      <a:pt x="0" y="40"/>
                    </a:lnTo>
                    <a:lnTo>
                      <a:pt x="2" y="38"/>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g33a589d1dd8_1_14"/>
              <p:cNvSpPr/>
              <p:nvPr/>
            </p:nvSpPr>
            <p:spPr>
              <a:xfrm>
                <a:off x="3848778" y="3811287"/>
                <a:ext cx="58168" cy="122799"/>
              </a:xfrm>
              <a:custGeom>
                <a:rect b="b" l="l" r="r" t="t"/>
                <a:pathLst>
                  <a:path extrusionOk="0" h="38" w="18">
                    <a:moveTo>
                      <a:pt x="18" y="10"/>
                    </a:moveTo>
                    <a:lnTo>
                      <a:pt x="0" y="0"/>
                    </a:lnTo>
                    <a:lnTo>
                      <a:pt x="0" y="28"/>
                    </a:lnTo>
                    <a:lnTo>
                      <a:pt x="18" y="38"/>
                    </a:lnTo>
                    <a:lnTo>
                      <a:pt x="18" y="10"/>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g33a589d1dd8_1_14"/>
              <p:cNvSpPr/>
              <p:nvPr/>
            </p:nvSpPr>
            <p:spPr>
              <a:xfrm>
                <a:off x="4003892" y="3908234"/>
                <a:ext cx="64631" cy="122799"/>
              </a:xfrm>
              <a:custGeom>
                <a:rect b="b" l="l" r="r" t="t"/>
                <a:pathLst>
                  <a:path extrusionOk="0" h="38" w="20">
                    <a:moveTo>
                      <a:pt x="20" y="12"/>
                    </a:moveTo>
                    <a:lnTo>
                      <a:pt x="0" y="0"/>
                    </a:lnTo>
                    <a:lnTo>
                      <a:pt x="0" y="26"/>
                    </a:lnTo>
                    <a:lnTo>
                      <a:pt x="20" y="38"/>
                    </a:lnTo>
                    <a:lnTo>
                      <a:pt x="20" y="12"/>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g33a589d1dd8_1_14"/>
              <p:cNvSpPr/>
              <p:nvPr/>
            </p:nvSpPr>
            <p:spPr>
              <a:xfrm>
                <a:off x="3932799" y="3862992"/>
                <a:ext cx="45242" cy="116335"/>
              </a:xfrm>
              <a:custGeom>
                <a:rect b="b" l="l" r="r" t="t"/>
                <a:pathLst>
                  <a:path extrusionOk="0" h="36" w="14">
                    <a:moveTo>
                      <a:pt x="14" y="36"/>
                    </a:moveTo>
                    <a:lnTo>
                      <a:pt x="14" y="8"/>
                    </a:lnTo>
                    <a:lnTo>
                      <a:pt x="0" y="0"/>
                    </a:lnTo>
                    <a:lnTo>
                      <a:pt x="0" y="26"/>
                    </a:lnTo>
                    <a:lnTo>
                      <a:pt x="14" y="36"/>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7" name="Google Shape;197;g33a589d1dd8_1_14"/>
            <p:cNvSpPr/>
            <p:nvPr/>
          </p:nvSpPr>
          <p:spPr>
            <a:xfrm>
              <a:off x="3180127" y="2540043"/>
              <a:ext cx="31384" cy="80204"/>
            </a:xfrm>
            <a:custGeom>
              <a:rect b="b" l="l" r="r" t="t"/>
              <a:pathLst>
                <a:path extrusionOk="0" h="46" w="18">
                  <a:moveTo>
                    <a:pt x="2" y="38"/>
                  </a:moveTo>
                  <a:lnTo>
                    <a:pt x="18" y="46"/>
                  </a:lnTo>
                  <a:lnTo>
                    <a:pt x="18" y="12"/>
                  </a:lnTo>
                  <a:lnTo>
                    <a:pt x="0" y="0"/>
                  </a:lnTo>
                  <a:lnTo>
                    <a:pt x="0" y="40"/>
                  </a:lnTo>
                  <a:lnTo>
                    <a:pt x="2" y="38"/>
                  </a:lnTo>
                  <a:close/>
                </a:path>
              </a:pathLst>
            </a:custGeom>
            <a:gradFill>
              <a:gsLst>
                <a:gs pos="0">
                  <a:srgbClr val="006C2D"/>
                </a:gs>
                <a:gs pos="50000">
                  <a:srgbClr val="009E40"/>
                </a:gs>
                <a:gs pos="100000">
                  <a:srgbClr val="00BD4E"/>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g33a589d1dd8_1_14"/>
            <p:cNvSpPr/>
            <p:nvPr/>
          </p:nvSpPr>
          <p:spPr>
            <a:xfrm>
              <a:off x="3180127" y="2620247"/>
              <a:ext cx="31384" cy="66256"/>
            </a:xfrm>
            <a:custGeom>
              <a:rect b="b" l="l" r="r" t="t"/>
              <a:pathLst>
                <a:path extrusionOk="0" h="38" w="18">
                  <a:moveTo>
                    <a:pt x="18" y="10"/>
                  </a:moveTo>
                  <a:lnTo>
                    <a:pt x="0" y="0"/>
                  </a:lnTo>
                  <a:lnTo>
                    <a:pt x="0" y="28"/>
                  </a:lnTo>
                  <a:lnTo>
                    <a:pt x="18" y="38"/>
                  </a:lnTo>
                  <a:lnTo>
                    <a:pt x="18" y="10"/>
                  </a:lnTo>
                  <a:close/>
                </a:path>
              </a:pathLst>
            </a:custGeom>
            <a:gradFill>
              <a:gsLst>
                <a:gs pos="0">
                  <a:srgbClr val="770000"/>
                </a:gs>
                <a:gs pos="50000">
                  <a:srgbClr val="AC0000"/>
                </a:gs>
                <a:gs pos="100000">
                  <a:srgbClr val="CE0000"/>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9" name="Google Shape;199;g33a589d1dd8_1_14"/>
            <p:cNvGrpSpPr/>
            <p:nvPr/>
          </p:nvGrpSpPr>
          <p:grpSpPr>
            <a:xfrm>
              <a:off x="2611587" y="2637540"/>
              <a:ext cx="261513" cy="282434"/>
              <a:chOff x="2858178" y="1605236"/>
              <a:chExt cx="484732" cy="523510"/>
            </a:xfrm>
          </p:grpSpPr>
          <p:sp>
            <p:nvSpPr>
              <p:cNvPr id="200" name="Google Shape;200;g33a589d1dd8_1_14"/>
              <p:cNvSpPr/>
              <p:nvPr/>
            </p:nvSpPr>
            <p:spPr>
              <a:xfrm>
                <a:off x="3013292" y="1702183"/>
                <a:ext cx="64631" cy="155114"/>
              </a:xfrm>
              <a:custGeom>
                <a:rect b="b" l="l" r="r" t="t"/>
                <a:pathLst>
                  <a:path extrusionOk="0" h="48" w="20">
                    <a:moveTo>
                      <a:pt x="20" y="12"/>
                    </a:moveTo>
                    <a:lnTo>
                      <a:pt x="0" y="0"/>
                    </a:lnTo>
                    <a:lnTo>
                      <a:pt x="0" y="36"/>
                    </a:lnTo>
                    <a:lnTo>
                      <a:pt x="20" y="48"/>
                    </a:lnTo>
                    <a:lnTo>
                      <a:pt x="20" y="12"/>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g33a589d1dd8_1_14"/>
              <p:cNvSpPr/>
              <p:nvPr/>
            </p:nvSpPr>
            <p:spPr>
              <a:xfrm>
                <a:off x="3103776" y="1760350"/>
                <a:ext cx="239134" cy="368396"/>
              </a:xfrm>
              <a:custGeom>
                <a:rect b="b" l="l" r="r" t="t"/>
                <a:pathLst>
                  <a:path extrusionOk="0" h="114" w="74">
                    <a:moveTo>
                      <a:pt x="0" y="36"/>
                    </a:moveTo>
                    <a:lnTo>
                      <a:pt x="0" y="36"/>
                    </a:lnTo>
                    <a:lnTo>
                      <a:pt x="0" y="36"/>
                    </a:lnTo>
                    <a:lnTo>
                      <a:pt x="0" y="70"/>
                    </a:lnTo>
                    <a:lnTo>
                      <a:pt x="74" y="114"/>
                    </a:lnTo>
                    <a:lnTo>
                      <a:pt x="74" y="44"/>
                    </a:lnTo>
                    <a:lnTo>
                      <a:pt x="0" y="0"/>
                    </a:lnTo>
                    <a:lnTo>
                      <a:pt x="0" y="36"/>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g33a589d1dd8_1_14"/>
              <p:cNvSpPr/>
              <p:nvPr/>
            </p:nvSpPr>
            <p:spPr>
              <a:xfrm>
                <a:off x="2942199" y="1656941"/>
                <a:ext cx="45242" cy="148651"/>
              </a:xfrm>
              <a:custGeom>
                <a:rect b="b" l="l" r="r" t="t"/>
                <a:pathLst>
                  <a:path extrusionOk="0" h="46" w="14">
                    <a:moveTo>
                      <a:pt x="14" y="10"/>
                    </a:moveTo>
                    <a:lnTo>
                      <a:pt x="0" y="0"/>
                    </a:lnTo>
                    <a:lnTo>
                      <a:pt x="0" y="36"/>
                    </a:lnTo>
                    <a:lnTo>
                      <a:pt x="14" y="46"/>
                    </a:lnTo>
                    <a:lnTo>
                      <a:pt x="14" y="10"/>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g33a589d1dd8_1_14"/>
              <p:cNvSpPr/>
              <p:nvPr/>
            </p:nvSpPr>
            <p:spPr>
              <a:xfrm>
                <a:off x="2858178" y="1605236"/>
                <a:ext cx="58168" cy="148651"/>
              </a:xfrm>
              <a:custGeom>
                <a:rect b="b" l="l" r="r" t="t"/>
                <a:pathLst>
                  <a:path extrusionOk="0" h="46" w="18">
                    <a:moveTo>
                      <a:pt x="2" y="38"/>
                    </a:moveTo>
                    <a:lnTo>
                      <a:pt x="18" y="46"/>
                    </a:lnTo>
                    <a:lnTo>
                      <a:pt x="18" y="12"/>
                    </a:lnTo>
                    <a:lnTo>
                      <a:pt x="0" y="0"/>
                    </a:lnTo>
                    <a:lnTo>
                      <a:pt x="0" y="40"/>
                    </a:lnTo>
                    <a:lnTo>
                      <a:pt x="2" y="38"/>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g33a589d1dd8_1_14"/>
              <p:cNvSpPr/>
              <p:nvPr/>
            </p:nvSpPr>
            <p:spPr>
              <a:xfrm>
                <a:off x="2858178" y="1753887"/>
                <a:ext cx="58168" cy="122799"/>
              </a:xfrm>
              <a:custGeom>
                <a:rect b="b" l="l" r="r" t="t"/>
                <a:pathLst>
                  <a:path extrusionOk="0" h="38" w="18">
                    <a:moveTo>
                      <a:pt x="18" y="10"/>
                    </a:moveTo>
                    <a:lnTo>
                      <a:pt x="0" y="0"/>
                    </a:lnTo>
                    <a:lnTo>
                      <a:pt x="0" y="28"/>
                    </a:lnTo>
                    <a:lnTo>
                      <a:pt x="18" y="38"/>
                    </a:lnTo>
                    <a:lnTo>
                      <a:pt x="18" y="10"/>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g33a589d1dd8_1_14"/>
              <p:cNvSpPr/>
              <p:nvPr/>
            </p:nvSpPr>
            <p:spPr>
              <a:xfrm>
                <a:off x="3013292" y="1850833"/>
                <a:ext cx="64631" cy="122799"/>
              </a:xfrm>
              <a:custGeom>
                <a:rect b="b" l="l" r="r" t="t"/>
                <a:pathLst>
                  <a:path extrusionOk="0" h="38" w="20">
                    <a:moveTo>
                      <a:pt x="20" y="12"/>
                    </a:moveTo>
                    <a:lnTo>
                      <a:pt x="0" y="0"/>
                    </a:lnTo>
                    <a:lnTo>
                      <a:pt x="0" y="26"/>
                    </a:lnTo>
                    <a:lnTo>
                      <a:pt x="20" y="38"/>
                    </a:lnTo>
                    <a:lnTo>
                      <a:pt x="20" y="12"/>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g33a589d1dd8_1_14"/>
              <p:cNvSpPr/>
              <p:nvPr/>
            </p:nvSpPr>
            <p:spPr>
              <a:xfrm>
                <a:off x="2942199" y="1805592"/>
                <a:ext cx="45242" cy="116335"/>
              </a:xfrm>
              <a:custGeom>
                <a:rect b="b" l="l" r="r" t="t"/>
                <a:pathLst>
                  <a:path extrusionOk="0" h="36" w="14">
                    <a:moveTo>
                      <a:pt x="14" y="36"/>
                    </a:moveTo>
                    <a:lnTo>
                      <a:pt x="14" y="8"/>
                    </a:lnTo>
                    <a:lnTo>
                      <a:pt x="0" y="0"/>
                    </a:lnTo>
                    <a:lnTo>
                      <a:pt x="0" y="26"/>
                    </a:lnTo>
                    <a:lnTo>
                      <a:pt x="14" y="36"/>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7" name="Google Shape;207;g33a589d1dd8_1_14"/>
            <p:cNvGrpSpPr/>
            <p:nvPr/>
          </p:nvGrpSpPr>
          <p:grpSpPr>
            <a:xfrm>
              <a:off x="2611587" y="2843107"/>
              <a:ext cx="261513" cy="282434"/>
              <a:chOff x="2858178" y="1605236"/>
              <a:chExt cx="484732" cy="523510"/>
            </a:xfrm>
          </p:grpSpPr>
          <p:sp>
            <p:nvSpPr>
              <p:cNvPr id="208" name="Google Shape;208;g33a589d1dd8_1_14"/>
              <p:cNvSpPr/>
              <p:nvPr/>
            </p:nvSpPr>
            <p:spPr>
              <a:xfrm>
                <a:off x="3013292" y="1702183"/>
                <a:ext cx="64631" cy="155114"/>
              </a:xfrm>
              <a:custGeom>
                <a:rect b="b" l="l" r="r" t="t"/>
                <a:pathLst>
                  <a:path extrusionOk="0" h="48" w="20">
                    <a:moveTo>
                      <a:pt x="20" y="12"/>
                    </a:moveTo>
                    <a:lnTo>
                      <a:pt x="0" y="0"/>
                    </a:lnTo>
                    <a:lnTo>
                      <a:pt x="0" y="36"/>
                    </a:lnTo>
                    <a:lnTo>
                      <a:pt x="20" y="48"/>
                    </a:lnTo>
                    <a:lnTo>
                      <a:pt x="20" y="12"/>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g33a589d1dd8_1_14"/>
              <p:cNvSpPr/>
              <p:nvPr/>
            </p:nvSpPr>
            <p:spPr>
              <a:xfrm>
                <a:off x="3103776" y="1760350"/>
                <a:ext cx="239134" cy="368396"/>
              </a:xfrm>
              <a:custGeom>
                <a:rect b="b" l="l" r="r" t="t"/>
                <a:pathLst>
                  <a:path extrusionOk="0" h="114" w="74">
                    <a:moveTo>
                      <a:pt x="0" y="36"/>
                    </a:moveTo>
                    <a:lnTo>
                      <a:pt x="0" y="36"/>
                    </a:lnTo>
                    <a:lnTo>
                      <a:pt x="0" y="36"/>
                    </a:lnTo>
                    <a:lnTo>
                      <a:pt x="0" y="70"/>
                    </a:lnTo>
                    <a:lnTo>
                      <a:pt x="74" y="114"/>
                    </a:lnTo>
                    <a:lnTo>
                      <a:pt x="74" y="44"/>
                    </a:lnTo>
                    <a:lnTo>
                      <a:pt x="0" y="0"/>
                    </a:lnTo>
                    <a:lnTo>
                      <a:pt x="0" y="36"/>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g33a589d1dd8_1_14"/>
              <p:cNvSpPr/>
              <p:nvPr/>
            </p:nvSpPr>
            <p:spPr>
              <a:xfrm>
                <a:off x="2942199" y="1656941"/>
                <a:ext cx="45242" cy="148651"/>
              </a:xfrm>
              <a:custGeom>
                <a:rect b="b" l="l" r="r" t="t"/>
                <a:pathLst>
                  <a:path extrusionOk="0" h="46" w="14">
                    <a:moveTo>
                      <a:pt x="14" y="10"/>
                    </a:moveTo>
                    <a:lnTo>
                      <a:pt x="0" y="0"/>
                    </a:lnTo>
                    <a:lnTo>
                      <a:pt x="0" y="36"/>
                    </a:lnTo>
                    <a:lnTo>
                      <a:pt x="14" y="46"/>
                    </a:lnTo>
                    <a:lnTo>
                      <a:pt x="14" y="10"/>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g33a589d1dd8_1_14"/>
              <p:cNvSpPr/>
              <p:nvPr/>
            </p:nvSpPr>
            <p:spPr>
              <a:xfrm>
                <a:off x="2858178" y="1605236"/>
                <a:ext cx="58168" cy="148651"/>
              </a:xfrm>
              <a:custGeom>
                <a:rect b="b" l="l" r="r" t="t"/>
                <a:pathLst>
                  <a:path extrusionOk="0" h="46" w="18">
                    <a:moveTo>
                      <a:pt x="2" y="38"/>
                    </a:moveTo>
                    <a:lnTo>
                      <a:pt x="18" y="46"/>
                    </a:lnTo>
                    <a:lnTo>
                      <a:pt x="18" y="12"/>
                    </a:lnTo>
                    <a:lnTo>
                      <a:pt x="0" y="0"/>
                    </a:lnTo>
                    <a:lnTo>
                      <a:pt x="0" y="40"/>
                    </a:lnTo>
                    <a:lnTo>
                      <a:pt x="2" y="38"/>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g33a589d1dd8_1_14"/>
              <p:cNvSpPr/>
              <p:nvPr/>
            </p:nvSpPr>
            <p:spPr>
              <a:xfrm>
                <a:off x="2858178" y="1753887"/>
                <a:ext cx="58168" cy="122799"/>
              </a:xfrm>
              <a:custGeom>
                <a:rect b="b" l="l" r="r" t="t"/>
                <a:pathLst>
                  <a:path extrusionOk="0" h="38" w="18">
                    <a:moveTo>
                      <a:pt x="18" y="10"/>
                    </a:moveTo>
                    <a:lnTo>
                      <a:pt x="0" y="0"/>
                    </a:lnTo>
                    <a:lnTo>
                      <a:pt x="0" y="28"/>
                    </a:lnTo>
                    <a:lnTo>
                      <a:pt x="18" y="38"/>
                    </a:lnTo>
                    <a:lnTo>
                      <a:pt x="18" y="10"/>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g33a589d1dd8_1_14"/>
              <p:cNvSpPr/>
              <p:nvPr/>
            </p:nvSpPr>
            <p:spPr>
              <a:xfrm>
                <a:off x="3013292" y="1850833"/>
                <a:ext cx="64631" cy="122799"/>
              </a:xfrm>
              <a:custGeom>
                <a:rect b="b" l="l" r="r" t="t"/>
                <a:pathLst>
                  <a:path extrusionOk="0" h="38" w="20">
                    <a:moveTo>
                      <a:pt x="20" y="12"/>
                    </a:moveTo>
                    <a:lnTo>
                      <a:pt x="0" y="0"/>
                    </a:lnTo>
                    <a:lnTo>
                      <a:pt x="0" y="26"/>
                    </a:lnTo>
                    <a:lnTo>
                      <a:pt x="20" y="38"/>
                    </a:lnTo>
                    <a:lnTo>
                      <a:pt x="20" y="12"/>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g33a589d1dd8_1_14"/>
              <p:cNvSpPr/>
              <p:nvPr/>
            </p:nvSpPr>
            <p:spPr>
              <a:xfrm>
                <a:off x="2942199" y="1805592"/>
                <a:ext cx="45242" cy="116335"/>
              </a:xfrm>
              <a:custGeom>
                <a:rect b="b" l="l" r="r" t="t"/>
                <a:pathLst>
                  <a:path extrusionOk="0" h="36" w="14">
                    <a:moveTo>
                      <a:pt x="14" y="36"/>
                    </a:moveTo>
                    <a:lnTo>
                      <a:pt x="14" y="8"/>
                    </a:lnTo>
                    <a:lnTo>
                      <a:pt x="0" y="0"/>
                    </a:lnTo>
                    <a:lnTo>
                      <a:pt x="0" y="26"/>
                    </a:lnTo>
                    <a:lnTo>
                      <a:pt x="14" y="36"/>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5" name="Google Shape;215;g33a589d1dd8_1_14"/>
            <p:cNvSpPr/>
            <p:nvPr/>
          </p:nvSpPr>
          <p:spPr>
            <a:xfrm>
              <a:off x="2590800" y="1219200"/>
              <a:ext cx="1833535" cy="1084500"/>
            </a:xfrm>
            <a:custGeom>
              <a:rect b="b" l="l" r="r" t="t"/>
              <a:pathLst>
                <a:path extrusionOk="0" h="10000" w="10799">
                  <a:moveTo>
                    <a:pt x="0" y="6495"/>
                  </a:moveTo>
                  <a:lnTo>
                    <a:pt x="7025" y="0"/>
                  </a:lnTo>
                  <a:lnTo>
                    <a:pt x="10799" y="3682"/>
                  </a:lnTo>
                  <a:lnTo>
                    <a:pt x="3779" y="10000"/>
                  </a:lnTo>
                  <a:lnTo>
                    <a:pt x="0" y="6495"/>
                  </a:lnTo>
                  <a:close/>
                </a:path>
              </a:pathLst>
            </a:custGeom>
            <a:gradFill>
              <a:gsLst>
                <a:gs pos="0">
                  <a:srgbClr val="494949"/>
                </a:gs>
                <a:gs pos="50000">
                  <a:srgbClr val="6A6A6A"/>
                </a:gs>
                <a:gs pos="100000">
                  <a:srgbClr val="7F7F7F"/>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g33a589d1dd8_1_14"/>
            <p:cNvSpPr/>
            <p:nvPr/>
          </p:nvSpPr>
          <p:spPr>
            <a:xfrm>
              <a:off x="3235921" y="1613247"/>
              <a:ext cx="1192604" cy="878761"/>
            </a:xfrm>
            <a:custGeom>
              <a:rect b="b" l="l" r="r" t="t"/>
              <a:pathLst>
                <a:path extrusionOk="0" h="504" w="684">
                  <a:moveTo>
                    <a:pt x="684" y="100"/>
                  </a:moveTo>
                  <a:lnTo>
                    <a:pt x="0" y="504"/>
                  </a:lnTo>
                  <a:lnTo>
                    <a:pt x="0" y="392"/>
                  </a:lnTo>
                  <a:lnTo>
                    <a:pt x="684" y="0"/>
                  </a:lnTo>
                  <a:lnTo>
                    <a:pt x="684" y="100"/>
                  </a:lnTo>
                  <a:close/>
                </a:path>
              </a:pathLst>
            </a:custGeom>
            <a:gradFill>
              <a:gsLst>
                <a:gs pos="0">
                  <a:srgbClr val="494949"/>
                </a:gs>
                <a:gs pos="50000">
                  <a:srgbClr val="6A6A6A"/>
                </a:gs>
                <a:gs pos="100000">
                  <a:srgbClr val="7F7F7F"/>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g33a589d1dd8_1_14"/>
            <p:cNvSpPr/>
            <p:nvPr/>
          </p:nvSpPr>
          <p:spPr>
            <a:xfrm>
              <a:off x="2590800" y="1923603"/>
              <a:ext cx="645121" cy="568404"/>
            </a:xfrm>
            <a:custGeom>
              <a:rect b="b" l="l" r="r" t="t"/>
              <a:pathLst>
                <a:path extrusionOk="0" h="326" w="370">
                  <a:moveTo>
                    <a:pt x="0" y="0"/>
                  </a:moveTo>
                  <a:lnTo>
                    <a:pt x="368" y="218"/>
                  </a:lnTo>
                  <a:lnTo>
                    <a:pt x="370" y="326"/>
                  </a:lnTo>
                  <a:lnTo>
                    <a:pt x="2" y="104"/>
                  </a:lnTo>
                  <a:lnTo>
                    <a:pt x="0" y="0"/>
                  </a:lnTo>
                  <a:close/>
                </a:path>
              </a:pathLst>
            </a:custGeom>
            <a:gradFill>
              <a:gsLst>
                <a:gs pos="0">
                  <a:srgbClr val="BFBFBF"/>
                </a:gs>
                <a:gs pos="830">
                  <a:srgbClr val="BFBFBF"/>
                </a:gs>
                <a:gs pos="37000">
                  <a:srgbClr val="E2E2E2"/>
                </a:gs>
                <a:gs pos="60000">
                  <a:srgbClr val="F2F2F2"/>
                </a:gs>
                <a:gs pos="99000">
                  <a:srgbClr val="BFBFBF"/>
                </a:gs>
                <a:gs pos="100000">
                  <a:srgbClr val="BFBFBF"/>
                </a:gs>
              </a:gsLst>
              <a:lin ang="7200017"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g33a589d1dd8_1_14"/>
            <p:cNvSpPr/>
            <p:nvPr/>
          </p:nvSpPr>
          <p:spPr>
            <a:xfrm>
              <a:off x="2590800" y="1871295"/>
              <a:ext cx="728813" cy="428918"/>
            </a:xfrm>
            <a:custGeom>
              <a:rect b="b" l="l" r="r" t="t"/>
              <a:pathLst>
                <a:path extrusionOk="0" h="246" w="418">
                  <a:moveTo>
                    <a:pt x="50" y="0"/>
                  </a:moveTo>
                  <a:lnTo>
                    <a:pt x="418" y="216"/>
                  </a:lnTo>
                  <a:lnTo>
                    <a:pt x="366" y="246"/>
                  </a:lnTo>
                  <a:lnTo>
                    <a:pt x="0" y="30"/>
                  </a:lnTo>
                  <a:lnTo>
                    <a:pt x="50" y="0"/>
                  </a:lnTo>
                  <a:close/>
                </a:path>
              </a:pathLst>
            </a:custGeom>
            <a:gradFill>
              <a:gsLst>
                <a:gs pos="0">
                  <a:srgbClr val="CACBCE"/>
                </a:gs>
                <a:gs pos="47000">
                  <a:srgbClr val="D8D8D8"/>
                </a:gs>
                <a:gs pos="57000">
                  <a:srgbClr val="F2F2F2"/>
                </a:gs>
                <a:gs pos="77000">
                  <a:srgbClr val="BFBFBF"/>
                </a:gs>
                <a:gs pos="100000">
                  <a:srgbClr val="BFBFBF"/>
                </a:gs>
              </a:gsLst>
              <a:lin ang="7200017"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g33a589d1dd8_1_14"/>
            <p:cNvSpPr/>
            <p:nvPr/>
          </p:nvSpPr>
          <p:spPr>
            <a:xfrm>
              <a:off x="3228947" y="2247907"/>
              <a:ext cx="97640" cy="244100"/>
            </a:xfrm>
            <a:custGeom>
              <a:rect b="b" l="l" r="r" t="t"/>
              <a:pathLst>
                <a:path extrusionOk="0" h="140" w="56">
                  <a:moveTo>
                    <a:pt x="4" y="140"/>
                  </a:moveTo>
                  <a:lnTo>
                    <a:pt x="0" y="30"/>
                  </a:lnTo>
                  <a:lnTo>
                    <a:pt x="52" y="0"/>
                  </a:lnTo>
                  <a:lnTo>
                    <a:pt x="56" y="110"/>
                  </a:lnTo>
                  <a:lnTo>
                    <a:pt x="4" y="140"/>
                  </a:lnTo>
                  <a:close/>
                </a:path>
              </a:pathLst>
            </a:custGeom>
            <a:gradFill>
              <a:gsLst>
                <a:gs pos="0">
                  <a:srgbClr val="CACBCE"/>
                </a:gs>
                <a:gs pos="19000">
                  <a:srgbClr val="D8D8D8"/>
                </a:gs>
                <a:gs pos="63000">
                  <a:srgbClr val="F2F2F2"/>
                </a:gs>
                <a:gs pos="100000">
                  <a:srgbClr val="BFBFB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0" name="Google Shape;220;g33a589d1dd8_1_14"/>
            <p:cNvGrpSpPr/>
            <p:nvPr/>
          </p:nvGrpSpPr>
          <p:grpSpPr>
            <a:xfrm>
              <a:off x="2611540" y="1961788"/>
              <a:ext cx="261513" cy="282433"/>
              <a:chOff x="3848778" y="3662637"/>
              <a:chExt cx="484732" cy="523509"/>
            </a:xfrm>
          </p:grpSpPr>
          <p:sp>
            <p:nvSpPr>
              <p:cNvPr id="221" name="Google Shape;221;g33a589d1dd8_1_14"/>
              <p:cNvSpPr/>
              <p:nvPr/>
            </p:nvSpPr>
            <p:spPr>
              <a:xfrm>
                <a:off x="4003892" y="3759583"/>
                <a:ext cx="64631" cy="155114"/>
              </a:xfrm>
              <a:custGeom>
                <a:rect b="b" l="l" r="r" t="t"/>
                <a:pathLst>
                  <a:path extrusionOk="0" h="48" w="20">
                    <a:moveTo>
                      <a:pt x="20" y="12"/>
                    </a:moveTo>
                    <a:lnTo>
                      <a:pt x="0" y="0"/>
                    </a:lnTo>
                    <a:lnTo>
                      <a:pt x="0" y="36"/>
                    </a:lnTo>
                    <a:lnTo>
                      <a:pt x="20" y="48"/>
                    </a:lnTo>
                    <a:lnTo>
                      <a:pt x="20" y="12"/>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g33a589d1dd8_1_14"/>
              <p:cNvSpPr/>
              <p:nvPr/>
            </p:nvSpPr>
            <p:spPr>
              <a:xfrm>
                <a:off x="4094376" y="3817750"/>
                <a:ext cx="239134" cy="368396"/>
              </a:xfrm>
              <a:custGeom>
                <a:rect b="b" l="l" r="r" t="t"/>
                <a:pathLst>
                  <a:path extrusionOk="0" h="114" w="74">
                    <a:moveTo>
                      <a:pt x="0" y="36"/>
                    </a:moveTo>
                    <a:lnTo>
                      <a:pt x="0" y="36"/>
                    </a:lnTo>
                    <a:lnTo>
                      <a:pt x="0" y="36"/>
                    </a:lnTo>
                    <a:lnTo>
                      <a:pt x="0" y="70"/>
                    </a:lnTo>
                    <a:lnTo>
                      <a:pt x="74" y="114"/>
                    </a:lnTo>
                    <a:lnTo>
                      <a:pt x="74" y="44"/>
                    </a:lnTo>
                    <a:lnTo>
                      <a:pt x="0" y="0"/>
                    </a:lnTo>
                    <a:lnTo>
                      <a:pt x="0" y="36"/>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g33a589d1dd8_1_14"/>
              <p:cNvSpPr/>
              <p:nvPr/>
            </p:nvSpPr>
            <p:spPr>
              <a:xfrm>
                <a:off x="3932799" y="3714341"/>
                <a:ext cx="45242" cy="148651"/>
              </a:xfrm>
              <a:custGeom>
                <a:rect b="b" l="l" r="r" t="t"/>
                <a:pathLst>
                  <a:path extrusionOk="0" h="46" w="14">
                    <a:moveTo>
                      <a:pt x="14" y="10"/>
                    </a:moveTo>
                    <a:lnTo>
                      <a:pt x="0" y="0"/>
                    </a:lnTo>
                    <a:lnTo>
                      <a:pt x="0" y="36"/>
                    </a:lnTo>
                    <a:lnTo>
                      <a:pt x="14" y="46"/>
                    </a:lnTo>
                    <a:lnTo>
                      <a:pt x="14" y="10"/>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g33a589d1dd8_1_14"/>
              <p:cNvSpPr/>
              <p:nvPr/>
            </p:nvSpPr>
            <p:spPr>
              <a:xfrm>
                <a:off x="3848778" y="3662637"/>
                <a:ext cx="58168" cy="148651"/>
              </a:xfrm>
              <a:custGeom>
                <a:rect b="b" l="l" r="r" t="t"/>
                <a:pathLst>
                  <a:path extrusionOk="0" h="46" w="18">
                    <a:moveTo>
                      <a:pt x="2" y="38"/>
                    </a:moveTo>
                    <a:lnTo>
                      <a:pt x="18" y="46"/>
                    </a:lnTo>
                    <a:lnTo>
                      <a:pt x="18" y="12"/>
                    </a:lnTo>
                    <a:lnTo>
                      <a:pt x="0" y="0"/>
                    </a:lnTo>
                    <a:lnTo>
                      <a:pt x="0" y="40"/>
                    </a:lnTo>
                    <a:lnTo>
                      <a:pt x="2" y="38"/>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g33a589d1dd8_1_14"/>
              <p:cNvSpPr/>
              <p:nvPr/>
            </p:nvSpPr>
            <p:spPr>
              <a:xfrm>
                <a:off x="3848778" y="3811287"/>
                <a:ext cx="58168" cy="122799"/>
              </a:xfrm>
              <a:custGeom>
                <a:rect b="b" l="l" r="r" t="t"/>
                <a:pathLst>
                  <a:path extrusionOk="0" h="38" w="18">
                    <a:moveTo>
                      <a:pt x="18" y="10"/>
                    </a:moveTo>
                    <a:lnTo>
                      <a:pt x="0" y="0"/>
                    </a:lnTo>
                    <a:lnTo>
                      <a:pt x="0" y="28"/>
                    </a:lnTo>
                    <a:lnTo>
                      <a:pt x="18" y="38"/>
                    </a:lnTo>
                    <a:lnTo>
                      <a:pt x="18" y="10"/>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g33a589d1dd8_1_14"/>
              <p:cNvSpPr/>
              <p:nvPr/>
            </p:nvSpPr>
            <p:spPr>
              <a:xfrm>
                <a:off x="4003892" y="3908234"/>
                <a:ext cx="64631" cy="122799"/>
              </a:xfrm>
              <a:custGeom>
                <a:rect b="b" l="l" r="r" t="t"/>
                <a:pathLst>
                  <a:path extrusionOk="0" h="38" w="20">
                    <a:moveTo>
                      <a:pt x="20" y="12"/>
                    </a:moveTo>
                    <a:lnTo>
                      <a:pt x="0" y="0"/>
                    </a:lnTo>
                    <a:lnTo>
                      <a:pt x="0" y="26"/>
                    </a:lnTo>
                    <a:lnTo>
                      <a:pt x="20" y="38"/>
                    </a:lnTo>
                    <a:lnTo>
                      <a:pt x="20" y="12"/>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g33a589d1dd8_1_14"/>
              <p:cNvSpPr/>
              <p:nvPr/>
            </p:nvSpPr>
            <p:spPr>
              <a:xfrm>
                <a:off x="3932799" y="3862992"/>
                <a:ext cx="45242" cy="116335"/>
              </a:xfrm>
              <a:custGeom>
                <a:rect b="b" l="l" r="r" t="t"/>
                <a:pathLst>
                  <a:path extrusionOk="0" h="36" w="14">
                    <a:moveTo>
                      <a:pt x="14" y="36"/>
                    </a:moveTo>
                    <a:lnTo>
                      <a:pt x="14" y="8"/>
                    </a:lnTo>
                    <a:lnTo>
                      <a:pt x="0" y="0"/>
                    </a:lnTo>
                    <a:lnTo>
                      <a:pt x="0" y="26"/>
                    </a:lnTo>
                    <a:lnTo>
                      <a:pt x="14" y="36"/>
                    </a:lnTo>
                    <a:close/>
                  </a:path>
                </a:pathLst>
              </a:custGeom>
              <a:gradFill>
                <a:gsLst>
                  <a:gs pos="0">
                    <a:srgbClr val="494949"/>
                  </a:gs>
                  <a:gs pos="50000">
                    <a:srgbClr val="6A6A6A"/>
                  </a:gs>
                  <a:gs pos="100000">
                    <a:srgbClr val="7F7F7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8" name="Google Shape;228;g33a589d1dd8_1_14"/>
            <p:cNvSpPr/>
            <p:nvPr/>
          </p:nvSpPr>
          <p:spPr>
            <a:xfrm>
              <a:off x="3180127" y="2300214"/>
              <a:ext cx="31384" cy="80204"/>
            </a:xfrm>
            <a:custGeom>
              <a:rect b="b" l="l" r="r" t="t"/>
              <a:pathLst>
                <a:path extrusionOk="0" h="46" w="18">
                  <a:moveTo>
                    <a:pt x="2" y="38"/>
                  </a:moveTo>
                  <a:lnTo>
                    <a:pt x="18" y="46"/>
                  </a:lnTo>
                  <a:lnTo>
                    <a:pt x="18" y="12"/>
                  </a:lnTo>
                  <a:lnTo>
                    <a:pt x="0" y="0"/>
                  </a:lnTo>
                  <a:lnTo>
                    <a:pt x="0" y="40"/>
                  </a:lnTo>
                  <a:lnTo>
                    <a:pt x="2" y="38"/>
                  </a:lnTo>
                  <a:close/>
                </a:path>
              </a:pathLst>
            </a:custGeom>
            <a:gradFill>
              <a:gsLst>
                <a:gs pos="0">
                  <a:srgbClr val="006C2D"/>
                </a:gs>
                <a:gs pos="50000">
                  <a:srgbClr val="009E40"/>
                </a:gs>
                <a:gs pos="100000">
                  <a:srgbClr val="00BD4E"/>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g33a589d1dd8_1_14"/>
            <p:cNvSpPr/>
            <p:nvPr/>
          </p:nvSpPr>
          <p:spPr>
            <a:xfrm>
              <a:off x="3180127" y="2380418"/>
              <a:ext cx="31384" cy="66256"/>
            </a:xfrm>
            <a:custGeom>
              <a:rect b="b" l="l" r="r" t="t"/>
              <a:pathLst>
                <a:path extrusionOk="0" h="38" w="18">
                  <a:moveTo>
                    <a:pt x="18" y="10"/>
                  </a:moveTo>
                  <a:lnTo>
                    <a:pt x="0" y="0"/>
                  </a:lnTo>
                  <a:lnTo>
                    <a:pt x="0" y="28"/>
                  </a:lnTo>
                  <a:lnTo>
                    <a:pt x="18" y="38"/>
                  </a:lnTo>
                  <a:lnTo>
                    <a:pt x="18" y="10"/>
                  </a:lnTo>
                  <a:close/>
                </a:path>
              </a:pathLst>
            </a:custGeom>
            <a:gradFill>
              <a:gsLst>
                <a:gs pos="0">
                  <a:srgbClr val="770000"/>
                </a:gs>
                <a:gs pos="50000">
                  <a:srgbClr val="AC0000"/>
                </a:gs>
                <a:gs pos="100000">
                  <a:srgbClr val="CE0000"/>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0" name="Google Shape;230;g33a589d1dd8_1_14"/>
          <p:cNvSpPr/>
          <p:nvPr/>
        </p:nvSpPr>
        <p:spPr>
          <a:xfrm>
            <a:off x="3194876" y="3726657"/>
            <a:ext cx="1620195" cy="645633"/>
          </a:xfrm>
          <a:custGeom>
            <a:rect b="b" l="l" r="r" t="t"/>
            <a:pathLst>
              <a:path extrusionOk="0" h="253438" w="626768">
                <a:moveTo>
                  <a:pt x="626768" y="0"/>
                </a:moveTo>
                <a:lnTo>
                  <a:pt x="218883" y="252268"/>
                </a:lnTo>
                <a:lnTo>
                  <a:pt x="67548" y="253438"/>
                </a:lnTo>
                <a:lnTo>
                  <a:pt x="0" y="212128"/>
                </a:lnTo>
              </a:path>
            </a:pathLst>
          </a:custGeom>
          <a:noFill/>
          <a:ln cap="flat" cmpd="sng" w="9525">
            <a:solidFill>
              <a:srgbClr val="119D96"/>
            </a:solidFill>
            <a:prstDash val="dash"/>
            <a:miter lim="800000"/>
            <a:headEnd len="sm" w="sm" type="oval"/>
            <a:tailEnd len="sm" w="sm" type="oval"/>
          </a:ln>
          <a:effectLst>
            <a:outerShdw blurRad="254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1" name="Google Shape;231;g33a589d1dd8_1_14"/>
          <p:cNvPicPr preferRelativeResize="0"/>
          <p:nvPr/>
        </p:nvPicPr>
        <p:blipFill rotWithShape="1">
          <a:blip r:embed="rId6">
            <a:alphaModFix/>
          </a:blip>
          <a:srcRect b="0" l="0" r="0" t="0"/>
          <a:stretch/>
        </p:blipFill>
        <p:spPr>
          <a:xfrm>
            <a:off x="878890" y="5220880"/>
            <a:ext cx="336688" cy="281652"/>
          </a:xfrm>
          <a:prstGeom prst="rect">
            <a:avLst/>
          </a:prstGeom>
          <a:noFill/>
          <a:ln>
            <a:noFill/>
          </a:ln>
        </p:spPr>
      </p:pic>
      <p:grpSp>
        <p:nvGrpSpPr>
          <p:cNvPr id="232" name="Google Shape;232;g33a589d1dd8_1_14"/>
          <p:cNvGrpSpPr/>
          <p:nvPr/>
        </p:nvGrpSpPr>
        <p:grpSpPr>
          <a:xfrm>
            <a:off x="2976243" y="1349209"/>
            <a:ext cx="429179" cy="429179"/>
            <a:chOff x="3957638" y="3803651"/>
            <a:chExt cx="941388" cy="941388"/>
          </a:xfrm>
        </p:grpSpPr>
        <p:sp>
          <p:nvSpPr>
            <p:cNvPr id="233" name="Google Shape;233;g33a589d1dd8_1_14"/>
            <p:cNvSpPr/>
            <p:nvPr/>
          </p:nvSpPr>
          <p:spPr>
            <a:xfrm>
              <a:off x="4411663" y="3803651"/>
              <a:ext cx="487363" cy="941388"/>
            </a:xfrm>
            <a:custGeom>
              <a:rect b="b" l="l" r="r" t="t"/>
              <a:pathLst>
                <a:path extrusionOk="0" h="1186" w="615">
                  <a:moveTo>
                    <a:pt x="3" y="1"/>
                  </a:moveTo>
                  <a:lnTo>
                    <a:pt x="3" y="1"/>
                  </a:lnTo>
                  <a:lnTo>
                    <a:pt x="29" y="0"/>
                  </a:lnTo>
                  <a:lnTo>
                    <a:pt x="53" y="1"/>
                  </a:lnTo>
                  <a:lnTo>
                    <a:pt x="78" y="3"/>
                  </a:lnTo>
                  <a:lnTo>
                    <a:pt x="104" y="5"/>
                  </a:lnTo>
                  <a:lnTo>
                    <a:pt x="128" y="8"/>
                  </a:lnTo>
                  <a:lnTo>
                    <a:pt x="154" y="14"/>
                  </a:lnTo>
                  <a:lnTo>
                    <a:pt x="178" y="20"/>
                  </a:lnTo>
                  <a:lnTo>
                    <a:pt x="202" y="27"/>
                  </a:lnTo>
                  <a:lnTo>
                    <a:pt x="225" y="35"/>
                  </a:lnTo>
                  <a:lnTo>
                    <a:pt x="249" y="44"/>
                  </a:lnTo>
                  <a:lnTo>
                    <a:pt x="272" y="54"/>
                  </a:lnTo>
                  <a:lnTo>
                    <a:pt x="295" y="65"/>
                  </a:lnTo>
                  <a:lnTo>
                    <a:pt x="316" y="78"/>
                  </a:lnTo>
                  <a:lnTo>
                    <a:pt x="338" y="91"/>
                  </a:lnTo>
                  <a:lnTo>
                    <a:pt x="359" y="105"/>
                  </a:lnTo>
                  <a:lnTo>
                    <a:pt x="379" y="119"/>
                  </a:lnTo>
                  <a:lnTo>
                    <a:pt x="399" y="135"/>
                  </a:lnTo>
                  <a:lnTo>
                    <a:pt x="419" y="152"/>
                  </a:lnTo>
                  <a:lnTo>
                    <a:pt x="437" y="169"/>
                  </a:lnTo>
                  <a:lnTo>
                    <a:pt x="454" y="186"/>
                  </a:lnTo>
                  <a:lnTo>
                    <a:pt x="471" y="206"/>
                  </a:lnTo>
                  <a:lnTo>
                    <a:pt x="488" y="225"/>
                  </a:lnTo>
                  <a:lnTo>
                    <a:pt x="503" y="246"/>
                  </a:lnTo>
                  <a:lnTo>
                    <a:pt x="518" y="266"/>
                  </a:lnTo>
                  <a:lnTo>
                    <a:pt x="531" y="287"/>
                  </a:lnTo>
                  <a:lnTo>
                    <a:pt x="544" y="310"/>
                  </a:lnTo>
                  <a:lnTo>
                    <a:pt x="555" y="333"/>
                  </a:lnTo>
                  <a:lnTo>
                    <a:pt x="567" y="356"/>
                  </a:lnTo>
                  <a:lnTo>
                    <a:pt x="577" y="380"/>
                  </a:lnTo>
                  <a:lnTo>
                    <a:pt x="585" y="404"/>
                  </a:lnTo>
                  <a:lnTo>
                    <a:pt x="592" y="430"/>
                  </a:lnTo>
                  <a:lnTo>
                    <a:pt x="600" y="455"/>
                  </a:lnTo>
                  <a:lnTo>
                    <a:pt x="600" y="455"/>
                  </a:lnTo>
                  <a:lnTo>
                    <a:pt x="605" y="487"/>
                  </a:lnTo>
                  <a:lnTo>
                    <a:pt x="611" y="518"/>
                  </a:lnTo>
                  <a:lnTo>
                    <a:pt x="614" y="548"/>
                  </a:lnTo>
                  <a:lnTo>
                    <a:pt x="615" y="579"/>
                  </a:lnTo>
                  <a:lnTo>
                    <a:pt x="615" y="609"/>
                  </a:lnTo>
                  <a:lnTo>
                    <a:pt x="614" y="640"/>
                  </a:lnTo>
                  <a:lnTo>
                    <a:pt x="611" y="670"/>
                  </a:lnTo>
                  <a:lnTo>
                    <a:pt x="607" y="700"/>
                  </a:lnTo>
                  <a:lnTo>
                    <a:pt x="600" y="729"/>
                  </a:lnTo>
                  <a:lnTo>
                    <a:pt x="592" y="757"/>
                  </a:lnTo>
                  <a:lnTo>
                    <a:pt x="584" y="786"/>
                  </a:lnTo>
                  <a:lnTo>
                    <a:pt x="574" y="813"/>
                  </a:lnTo>
                  <a:lnTo>
                    <a:pt x="561" y="840"/>
                  </a:lnTo>
                  <a:lnTo>
                    <a:pt x="548" y="867"/>
                  </a:lnTo>
                  <a:lnTo>
                    <a:pt x="534" y="892"/>
                  </a:lnTo>
                  <a:lnTo>
                    <a:pt x="520" y="917"/>
                  </a:lnTo>
                  <a:lnTo>
                    <a:pt x="503" y="941"/>
                  </a:lnTo>
                  <a:lnTo>
                    <a:pt x="484" y="965"/>
                  </a:lnTo>
                  <a:lnTo>
                    <a:pt x="466" y="988"/>
                  </a:lnTo>
                  <a:lnTo>
                    <a:pt x="446" y="1009"/>
                  </a:lnTo>
                  <a:lnTo>
                    <a:pt x="424" y="1029"/>
                  </a:lnTo>
                  <a:lnTo>
                    <a:pt x="402" y="1049"/>
                  </a:lnTo>
                  <a:lnTo>
                    <a:pt x="379" y="1068"/>
                  </a:lnTo>
                  <a:lnTo>
                    <a:pt x="355" y="1085"/>
                  </a:lnTo>
                  <a:lnTo>
                    <a:pt x="329" y="1100"/>
                  </a:lnTo>
                  <a:lnTo>
                    <a:pt x="302" y="1116"/>
                  </a:lnTo>
                  <a:lnTo>
                    <a:pt x="275" y="1129"/>
                  </a:lnTo>
                  <a:lnTo>
                    <a:pt x="248" y="1142"/>
                  </a:lnTo>
                  <a:lnTo>
                    <a:pt x="218" y="1153"/>
                  </a:lnTo>
                  <a:lnTo>
                    <a:pt x="188" y="1162"/>
                  </a:lnTo>
                  <a:lnTo>
                    <a:pt x="158" y="1170"/>
                  </a:lnTo>
                  <a:lnTo>
                    <a:pt x="127" y="1177"/>
                  </a:lnTo>
                  <a:lnTo>
                    <a:pt x="127" y="1177"/>
                  </a:lnTo>
                  <a:lnTo>
                    <a:pt x="96" y="1182"/>
                  </a:lnTo>
                  <a:lnTo>
                    <a:pt x="64" y="1186"/>
                  </a:lnTo>
                  <a:lnTo>
                    <a:pt x="34" y="1186"/>
                  </a:lnTo>
                  <a:lnTo>
                    <a:pt x="3" y="1184"/>
                  </a:lnTo>
                  <a:lnTo>
                    <a:pt x="3" y="1184"/>
                  </a:lnTo>
                  <a:lnTo>
                    <a:pt x="3" y="976"/>
                  </a:lnTo>
                  <a:lnTo>
                    <a:pt x="3" y="976"/>
                  </a:lnTo>
                  <a:lnTo>
                    <a:pt x="29" y="975"/>
                  </a:lnTo>
                  <a:lnTo>
                    <a:pt x="54" y="972"/>
                  </a:lnTo>
                  <a:lnTo>
                    <a:pt x="81" y="968"/>
                  </a:lnTo>
                  <a:lnTo>
                    <a:pt x="107" y="962"/>
                  </a:lnTo>
                  <a:lnTo>
                    <a:pt x="107" y="962"/>
                  </a:lnTo>
                  <a:lnTo>
                    <a:pt x="130" y="955"/>
                  </a:lnTo>
                  <a:lnTo>
                    <a:pt x="151" y="948"/>
                  </a:lnTo>
                  <a:lnTo>
                    <a:pt x="172" y="939"/>
                  </a:lnTo>
                  <a:lnTo>
                    <a:pt x="194" y="929"/>
                  </a:lnTo>
                  <a:lnTo>
                    <a:pt x="212" y="918"/>
                  </a:lnTo>
                  <a:lnTo>
                    <a:pt x="231" y="907"/>
                  </a:lnTo>
                  <a:lnTo>
                    <a:pt x="248" y="894"/>
                  </a:lnTo>
                  <a:lnTo>
                    <a:pt x="265" y="880"/>
                  </a:lnTo>
                  <a:lnTo>
                    <a:pt x="281" y="865"/>
                  </a:lnTo>
                  <a:lnTo>
                    <a:pt x="293" y="848"/>
                  </a:lnTo>
                  <a:lnTo>
                    <a:pt x="308" y="831"/>
                  </a:lnTo>
                  <a:lnTo>
                    <a:pt x="319" y="813"/>
                  </a:lnTo>
                  <a:lnTo>
                    <a:pt x="329" y="793"/>
                  </a:lnTo>
                  <a:lnTo>
                    <a:pt x="339" y="771"/>
                  </a:lnTo>
                  <a:lnTo>
                    <a:pt x="348" y="749"/>
                  </a:lnTo>
                  <a:lnTo>
                    <a:pt x="353" y="726"/>
                  </a:lnTo>
                  <a:lnTo>
                    <a:pt x="353" y="726"/>
                  </a:lnTo>
                  <a:lnTo>
                    <a:pt x="357" y="707"/>
                  </a:lnTo>
                  <a:lnTo>
                    <a:pt x="360" y="695"/>
                  </a:lnTo>
                  <a:lnTo>
                    <a:pt x="360" y="686"/>
                  </a:lnTo>
                  <a:lnTo>
                    <a:pt x="360" y="682"/>
                  </a:lnTo>
                  <a:lnTo>
                    <a:pt x="359" y="679"/>
                  </a:lnTo>
                  <a:lnTo>
                    <a:pt x="356" y="677"/>
                  </a:lnTo>
                  <a:lnTo>
                    <a:pt x="353" y="675"/>
                  </a:lnTo>
                  <a:lnTo>
                    <a:pt x="343" y="673"/>
                  </a:lnTo>
                  <a:lnTo>
                    <a:pt x="330" y="673"/>
                  </a:lnTo>
                  <a:lnTo>
                    <a:pt x="312" y="672"/>
                  </a:lnTo>
                  <a:lnTo>
                    <a:pt x="312" y="672"/>
                  </a:lnTo>
                  <a:lnTo>
                    <a:pt x="298" y="672"/>
                  </a:lnTo>
                  <a:lnTo>
                    <a:pt x="298" y="672"/>
                  </a:lnTo>
                  <a:lnTo>
                    <a:pt x="271" y="672"/>
                  </a:lnTo>
                  <a:lnTo>
                    <a:pt x="258" y="673"/>
                  </a:lnTo>
                  <a:lnTo>
                    <a:pt x="251" y="675"/>
                  </a:lnTo>
                  <a:lnTo>
                    <a:pt x="245" y="676"/>
                  </a:lnTo>
                  <a:lnTo>
                    <a:pt x="245" y="676"/>
                  </a:lnTo>
                  <a:lnTo>
                    <a:pt x="244" y="679"/>
                  </a:lnTo>
                  <a:lnTo>
                    <a:pt x="241" y="682"/>
                  </a:lnTo>
                  <a:lnTo>
                    <a:pt x="239" y="692"/>
                  </a:lnTo>
                  <a:lnTo>
                    <a:pt x="238" y="705"/>
                  </a:lnTo>
                  <a:lnTo>
                    <a:pt x="235" y="714"/>
                  </a:lnTo>
                  <a:lnTo>
                    <a:pt x="235" y="714"/>
                  </a:lnTo>
                  <a:lnTo>
                    <a:pt x="228" y="732"/>
                  </a:lnTo>
                  <a:lnTo>
                    <a:pt x="221" y="747"/>
                  </a:lnTo>
                  <a:lnTo>
                    <a:pt x="211" y="763"/>
                  </a:lnTo>
                  <a:lnTo>
                    <a:pt x="201" y="777"/>
                  </a:lnTo>
                  <a:lnTo>
                    <a:pt x="188" y="791"/>
                  </a:lnTo>
                  <a:lnTo>
                    <a:pt x="175" y="803"/>
                  </a:lnTo>
                  <a:lnTo>
                    <a:pt x="161" y="814"/>
                  </a:lnTo>
                  <a:lnTo>
                    <a:pt x="145" y="826"/>
                  </a:lnTo>
                  <a:lnTo>
                    <a:pt x="130" y="834"/>
                  </a:lnTo>
                  <a:lnTo>
                    <a:pt x="114" y="843"/>
                  </a:lnTo>
                  <a:lnTo>
                    <a:pt x="96" y="850"/>
                  </a:lnTo>
                  <a:lnTo>
                    <a:pt x="78" y="855"/>
                  </a:lnTo>
                  <a:lnTo>
                    <a:pt x="60" y="860"/>
                  </a:lnTo>
                  <a:lnTo>
                    <a:pt x="41" y="863"/>
                  </a:lnTo>
                  <a:lnTo>
                    <a:pt x="21" y="864"/>
                  </a:lnTo>
                  <a:lnTo>
                    <a:pt x="3" y="864"/>
                  </a:lnTo>
                  <a:lnTo>
                    <a:pt x="3" y="864"/>
                  </a:lnTo>
                  <a:lnTo>
                    <a:pt x="2" y="421"/>
                  </a:lnTo>
                  <a:lnTo>
                    <a:pt x="2" y="421"/>
                  </a:lnTo>
                  <a:lnTo>
                    <a:pt x="0" y="323"/>
                  </a:lnTo>
                  <a:lnTo>
                    <a:pt x="0" y="323"/>
                  </a:lnTo>
                  <a:lnTo>
                    <a:pt x="17" y="320"/>
                  </a:lnTo>
                  <a:lnTo>
                    <a:pt x="33" y="317"/>
                  </a:lnTo>
                  <a:lnTo>
                    <a:pt x="50" y="317"/>
                  </a:lnTo>
                  <a:lnTo>
                    <a:pt x="66" y="317"/>
                  </a:lnTo>
                  <a:lnTo>
                    <a:pt x="80" y="319"/>
                  </a:lnTo>
                  <a:lnTo>
                    <a:pt x="96" y="320"/>
                  </a:lnTo>
                  <a:lnTo>
                    <a:pt x="111" y="323"/>
                  </a:lnTo>
                  <a:lnTo>
                    <a:pt x="125" y="327"/>
                  </a:lnTo>
                  <a:lnTo>
                    <a:pt x="140" y="333"/>
                  </a:lnTo>
                  <a:lnTo>
                    <a:pt x="152" y="339"/>
                  </a:lnTo>
                  <a:lnTo>
                    <a:pt x="167" y="346"/>
                  </a:lnTo>
                  <a:lnTo>
                    <a:pt x="180" y="354"/>
                  </a:lnTo>
                  <a:lnTo>
                    <a:pt x="192" y="363"/>
                  </a:lnTo>
                  <a:lnTo>
                    <a:pt x="204" y="374"/>
                  </a:lnTo>
                  <a:lnTo>
                    <a:pt x="217" y="386"/>
                  </a:lnTo>
                  <a:lnTo>
                    <a:pt x="228" y="398"/>
                  </a:lnTo>
                  <a:lnTo>
                    <a:pt x="228" y="398"/>
                  </a:lnTo>
                  <a:lnTo>
                    <a:pt x="235" y="407"/>
                  </a:lnTo>
                  <a:lnTo>
                    <a:pt x="236" y="411"/>
                  </a:lnTo>
                  <a:lnTo>
                    <a:pt x="236" y="415"/>
                  </a:lnTo>
                  <a:lnTo>
                    <a:pt x="235" y="418"/>
                  </a:lnTo>
                  <a:lnTo>
                    <a:pt x="232" y="421"/>
                  </a:lnTo>
                  <a:lnTo>
                    <a:pt x="226" y="424"/>
                  </a:lnTo>
                  <a:lnTo>
                    <a:pt x="221" y="427"/>
                  </a:lnTo>
                  <a:lnTo>
                    <a:pt x="221" y="427"/>
                  </a:lnTo>
                  <a:lnTo>
                    <a:pt x="182" y="443"/>
                  </a:lnTo>
                  <a:lnTo>
                    <a:pt x="141" y="460"/>
                  </a:lnTo>
                  <a:lnTo>
                    <a:pt x="141" y="460"/>
                  </a:lnTo>
                  <a:lnTo>
                    <a:pt x="356" y="589"/>
                  </a:lnTo>
                  <a:lnTo>
                    <a:pt x="356" y="589"/>
                  </a:lnTo>
                  <a:lnTo>
                    <a:pt x="360" y="591"/>
                  </a:lnTo>
                  <a:lnTo>
                    <a:pt x="363" y="591"/>
                  </a:lnTo>
                  <a:lnTo>
                    <a:pt x="366" y="591"/>
                  </a:lnTo>
                  <a:lnTo>
                    <a:pt x="367" y="589"/>
                  </a:lnTo>
                  <a:lnTo>
                    <a:pt x="369" y="585"/>
                  </a:lnTo>
                  <a:lnTo>
                    <a:pt x="370" y="579"/>
                  </a:lnTo>
                  <a:lnTo>
                    <a:pt x="370" y="579"/>
                  </a:lnTo>
                  <a:lnTo>
                    <a:pt x="417" y="366"/>
                  </a:lnTo>
                  <a:lnTo>
                    <a:pt x="417" y="366"/>
                  </a:lnTo>
                  <a:lnTo>
                    <a:pt x="417" y="356"/>
                  </a:lnTo>
                  <a:lnTo>
                    <a:pt x="417" y="351"/>
                  </a:lnTo>
                  <a:lnTo>
                    <a:pt x="416" y="350"/>
                  </a:lnTo>
                  <a:lnTo>
                    <a:pt x="413" y="349"/>
                  </a:lnTo>
                  <a:lnTo>
                    <a:pt x="409" y="349"/>
                  </a:lnTo>
                  <a:lnTo>
                    <a:pt x="399" y="351"/>
                  </a:lnTo>
                  <a:lnTo>
                    <a:pt x="399" y="351"/>
                  </a:lnTo>
                  <a:lnTo>
                    <a:pt x="355" y="370"/>
                  </a:lnTo>
                  <a:lnTo>
                    <a:pt x="355" y="370"/>
                  </a:lnTo>
                  <a:lnTo>
                    <a:pt x="348" y="373"/>
                  </a:lnTo>
                  <a:lnTo>
                    <a:pt x="340" y="373"/>
                  </a:lnTo>
                  <a:lnTo>
                    <a:pt x="335" y="370"/>
                  </a:lnTo>
                  <a:lnTo>
                    <a:pt x="329" y="363"/>
                  </a:lnTo>
                  <a:lnTo>
                    <a:pt x="329" y="363"/>
                  </a:lnTo>
                  <a:lnTo>
                    <a:pt x="315" y="340"/>
                  </a:lnTo>
                  <a:lnTo>
                    <a:pt x="299" y="320"/>
                  </a:lnTo>
                  <a:lnTo>
                    <a:pt x="283" y="302"/>
                  </a:lnTo>
                  <a:lnTo>
                    <a:pt x="266" y="284"/>
                  </a:lnTo>
                  <a:lnTo>
                    <a:pt x="248" y="270"/>
                  </a:lnTo>
                  <a:lnTo>
                    <a:pt x="229" y="256"/>
                  </a:lnTo>
                  <a:lnTo>
                    <a:pt x="211" y="245"/>
                  </a:lnTo>
                  <a:lnTo>
                    <a:pt x="189" y="235"/>
                  </a:lnTo>
                  <a:lnTo>
                    <a:pt x="170" y="226"/>
                  </a:lnTo>
                  <a:lnTo>
                    <a:pt x="148" y="219"/>
                  </a:lnTo>
                  <a:lnTo>
                    <a:pt x="125" y="213"/>
                  </a:lnTo>
                  <a:lnTo>
                    <a:pt x="103" y="210"/>
                  </a:lnTo>
                  <a:lnTo>
                    <a:pt x="78" y="208"/>
                  </a:lnTo>
                  <a:lnTo>
                    <a:pt x="54" y="206"/>
                  </a:lnTo>
                  <a:lnTo>
                    <a:pt x="29" y="208"/>
                  </a:lnTo>
                  <a:lnTo>
                    <a:pt x="3" y="209"/>
                  </a:lnTo>
                  <a:lnTo>
                    <a:pt x="3" y="209"/>
                  </a:lnTo>
                  <a:lnTo>
                    <a:pt x="3" y="1"/>
                  </a:lnTo>
                  <a:lnTo>
                    <a:pt x="3" y="1"/>
                  </a:lnTo>
                  <a:close/>
                </a:path>
              </a:pathLst>
            </a:custGeom>
            <a:solidFill>
              <a:srgbClr val="9CC2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g33a589d1dd8_1_14"/>
            <p:cNvSpPr/>
            <p:nvPr/>
          </p:nvSpPr>
          <p:spPr>
            <a:xfrm>
              <a:off x="3957638" y="3805238"/>
              <a:ext cx="455613" cy="939799"/>
            </a:xfrm>
            <a:custGeom>
              <a:rect b="b" l="l" r="r" t="t"/>
              <a:pathLst>
                <a:path extrusionOk="0" h="1183" w="574">
                  <a:moveTo>
                    <a:pt x="574" y="975"/>
                  </a:moveTo>
                  <a:lnTo>
                    <a:pt x="574" y="975"/>
                  </a:lnTo>
                  <a:lnTo>
                    <a:pt x="574" y="1183"/>
                  </a:lnTo>
                  <a:lnTo>
                    <a:pt x="574" y="1183"/>
                  </a:lnTo>
                  <a:lnTo>
                    <a:pt x="550" y="1182"/>
                  </a:lnTo>
                  <a:lnTo>
                    <a:pt x="527" y="1181"/>
                  </a:lnTo>
                  <a:lnTo>
                    <a:pt x="504" y="1178"/>
                  </a:lnTo>
                  <a:lnTo>
                    <a:pt x="481" y="1175"/>
                  </a:lnTo>
                  <a:lnTo>
                    <a:pt x="459" y="1171"/>
                  </a:lnTo>
                  <a:lnTo>
                    <a:pt x="437" y="1165"/>
                  </a:lnTo>
                  <a:lnTo>
                    <a:pt x="416" y="1159"/>
                  </a:lnTo>
                  <a:lnTo>
                    <a:pt x="395" y="1152"/>
                  </a:lnTo>
                  <a:lnTo>
                    <a:pt x="373" y="1143"/>
                  </a:lnTo>
                  <a:lnTo>
                    <a:pt x="353" y="1135"/>
                  </a:lnTo>
                  <a:lnTo>
                    <a:pt x="333" y="1126"/>
                  </a:lnTo>
                  <a:lnTo>
                    <a:pt x="313" y="1115"/>
                  </a:lnTo>
                  <a:lnTo>
                    <a:pt x="293" y="1104"/>
                  </a:lnTo>
                  <a:lnTo>
                    <a:pt x="274" y="1092"/>
                  </a:lnTo>
                  <a:lnTo>
                    <a:pt x="255" y="1079"/>
                  </a:lnTo>
                  <a:lnTo>
                    <a:pt x="237" y="1065"/>
                  </a:lnTo>
                  <a:lnTo>
                    <a:pt x="237" y="1065"/>
                  </a:lnTo>
                  <a:lnTo>
                    <a:pt x="211" y="1045"/>
                  </a:lnTo>
                  <a:lnTo>
                    <a:pt x="187" y="1024"/>
                  </a:lnTo>
                  <a:lnTo>
                    <a:pt x="164" y="1001"/>
                  </a:lnTo>
                  <a:lnTo>
                    <a:pt x="143" y="978"/>
                  </a:lnTo>
                  <a:lnTo>
                    <a:pt x="123" y="954"/>
                  </a:lnTo>
                  <a:lnTo>
                    <a:pt x="106" y="930"/>
                  </a:lnTo>
                  <a:lnTo>
                    <a:pt x="88" y="904"/>
                  </a:lnTo>
                  <a:lnTo>
                    <a:pt x="73" y="879"/>
                  </a:lnTo>
                  <a:lnTo>
                    <a:pt x="59" y="852"/>
                  </a:lnTo>
                  <a:lnTo>
                    <a:pt x="47" y="823"/>
                  </a:lnTo>
                  <a:lnTo>
                    <a:pt x="36" y="795"/>
                  </a:lnTo>
                  <a:lnTo>
                    <a:pt x="26" y="766"/>
                  </a:lnTo>
                  <a:lnTo>
                    <a:pt x="19" y="735"/>
                  </a:lnTo>
                  <a:lnTo>
                    <a:pt x="12" y="705"/>
                  </a:lnTo>
                  <a:lnTo>
                    <a:pt x="6" y="672"/>
                  </a:lnTo>
                  <a:lnTo>
                    <a:pt x="3" y="639"/>
                  </a:lnTo>
                  <a:lnTo>
                    <a:pt x="3" y="639"/>
                  </a:lnTo>
                  <a:lnTo>
                    <a:pt x="0" y="611"/>
                  </a:lnTo>
                  <a:lnTo>
                    <a:pt x="0" y="581"/>
                  </a:lnTo>
                  <a:lnTo>
                    <a:pt x="2" y="553"/>
                  </a:lnTo>
                  <a:lnTo>
                    <a:pt x="4" y="524"/>
                  </a:lnTo>
                  <a:lnTo>
                    <a:pt x="7" y="496"/>
                  </a:lnTo>
                  <a:lnTo>
                    <a:pt x="13" y="469"/>
                  </a:lnTo>
                  <a:lnTo>
                    <a:pt x="20" y="440"/>
                  </a:lnTo>
                  <a:lnTo>
                    <a:pt x="27" y="414"/>
                  </a:lnTo>
                  <a:lnTo>
                    <a:pt x="36" y="387"/>
                  </a:lnTo>
                  <a:lnTo>
                    <a:pt x="46" y="362"/>
                  </a:lnTo>
                  <a:lnTo>
                    <a:pt x="57" y="336"/>
                  </a:lnTo>
                  <a:lnTo>
                    <a:pt x="70" y="312"/>
                  </a:lnTo>
                  <a:lnTo>
                    <a:pt x="84" y="288"/>
                  </a:lnTo>
                  <a:lnTo>
                    <a:pt x="98" y="265"/>
                  </a:lnTo>
                  <a:lnTo>
                    <a:pt x="114" y="242"/>
                  </a:lnTo>
                  <a:lnTo>
                    <a:pt x="131" y="219"/>
                  </a:lnTo>
                  <a:lnTo>
                    <a:pt x="148" y="199"/>
                  </a:lnTo>
                  <a:lnTo>
                    <a:pt x="168" y="178"/>
                  </a:lnTo>
                  <a:lnTo>
                    <a:pt x="187" y="160"/>
                  </a:lnTo>
                  <a:lnTo>
                    <a:pt x="208" y="141"/>
                  </a:lnTo>
                  <a:lnTo>
                    <a:pt x="229" y="124"/>
                  </a:lnTo>
                  <a:lnTo>
                    <a:pt x="251" y="107"/>
                  </a:lnTo>
                  <a:lnTo>
                    <a:pt x="274" y="91"/>
                  </a:lnTo>
                  <a:lnTo>
                    <a:pt x="298" y="77"/>
                  </a:lnTo>
                  <a:lnTo>
                    <a:pt x="322" y="64"/>
                  </a:lnTo>
                  <a:lnTo>
                    <a:pt x="348" y="51"/>
                  </a:lnTo>
                  <a:lnTo>
                    <a:pt x="373" y="40"/>
                  </a:lnTo>
                  <a:lnTo>
                    <a:pt x="400" y="31"/>
                  </a:lnTo>
                  <a:lnTo>
                    <a:pt x="427" y="23"/>
                  </a:lnTo>
                  <a:lnTo>
                    <a:pt x="454" y="14"/>
                  </a:lnTo>
                  <a:lnTo>
                    <a:pt x="483" y="9"/>
                  </a:lnTo>
                  <a:lnTo>
                    <a:pt x="511" y="4"/>
                  </a:lnTo>
                  <a:lnTo>
                    <a:pt x="511" y="4"/>
                  </a:lnTo>
                  <a:lnTo>
                    <a:pt x="543" y="0"/>
                  </a:lnTo>
                  <a:lnTo>
                    <a:pt x="558" y="0"/>
                  </a:lnTo>
                  <a:lnTo>
                    <a:pt x="574" y="0"/>
                  </a:lnTo>
                  <a:lnTo>
                    <a:pt x="574" y="0"/>
                  </a:lnTo>
                  <a:lnTo>
                    <a:pt x="574" y="208"/>
                  </a:lnTo>
                  <a:lnTo>
                    <a:pt x="574" y="208"/>
                  </a:lnTo>
                  <a:lnTo>
                    <a:pt x="538" y="215"/>
                  </a:lnTo>
                  <a:lnTo>
                    <a:pt x="506" y="224"/>
                  </a:lnTo>
                  <a:lnTo>
                    <a:pt x="473" y="235"/>
                  </a:lnTo>
                  <a:lnTo>
                    <a:pt x="442" y="248"/>
                  </a:lnTo>
                  <a:lnTo>
                    <a:pt x="412" y="264"/>
                  </a:lnTo>
                  <a:lnTo>
                    <a:pt x="383" y="282"/>
                  </a:lnTo>
                  <a:lnTo>
                    <a:pt x="370" y="293"/>
                  </a:lnTo>
                  <a:lnTo>
                    <a:pt x="358" y="305"/>
                  </a:lnTo>
                  <a:lnTo>
                    <a:pt x="345" y="316"/>
                  </a:lnTo>
                  <a:lnTo>
                    <a:pt x="332" y="329"/>
                  </a:lnTo>
                  <a:lnTo>
                    <a:pt x="332" y="329"/>
                  </a:lnTo>
                  <a:lnTo>
                    <a:pt x="318" y="346"/>
                  </a:lnTo>
                  <a:lnTo>
                    <a:pt x="303" y="365"/>
                  </a:lnTo>
                  <a:lnTo>
                    <a:pt x="293" y="385"/>
                  </a:lnTo>
                  <a:lnTo>
                    <a:pt x="283" y="403"/>
                  </a:lnTo>
                  <a:lnTo>
                    <a:pt x="276" y="424"/>
                  </a:lnTo>
                  <a:lnTo>
                    <a:pt x="271" y="446"/>
                  </a:lnTo>
                  <a:lnTo>
                    <a:pt x="266" y="469"/>
                  </a:lnTo>
                  <a:lnTo>
                    <a:pt x="265" y="491"/>
                  </a:lnTo>
                  <a:lnTo>
                    <a:pt x="265" y="491"/>
                  </a:lnTo>
                  <a:lnTo>
                    <a:pt x="265" y="500"/>
                  </a:lnTo>
                  <a:lnTo>
                    <a:pt x="268" y="506"/>
                  </a:lnTo>
                  <a:lnTo>
                    <a:pt x="271" y="508"/>
                  </a:lnTo>
                  <a:lnTo>
                    <a:pt x="274" y="510"/>
                  </a:lnTo>
                  <a:lnTo>
                    <a:pt x="276" y="511"/>
                  </a:lnTo>
                  <a:lnTo>
                    <a:pt x="282" y="510"/>
                  </a:lnTo>
                  <a:lnTo>
                    <a:pt x="282" y="510"/>
                  </a:lnTo>
                  <a:lnTo>
                    <a:pt x="302" y="507"/>
                  </a:lnTo>
                  <a:lnTo>
                    <a:pt x="323" y="507"/>
                  </a:lnTo>
                  <a:lnTo>
                    <a:pt x="365" y="507"/>
                  </a:lnTo>
                  <a:lnTo>
                    <a:pt x="365" y="507"/>
                  </a:lnTo>
                  <a:lnTo>
                    <a:pt x="370" y="507"/>
                  </a:lnTo>
                  <a:lnTo>
                    <a:pt x="375" y="504"/>
                  </a:lnTo>
                  <a:lnTo>
                    <a:pt x="377" y="501"/>
                  </a:lnTo>
                  <a:lnTo>
                    <a:pt x="379" y="494"/>
                  </a:lnTo>
                  <a:lnTo>
                    <a:pt x="379" y="494"/>
                  </a:lnTo>
                  <a:lnTo>
                    <a:pt x="383" y="476"/>
                  </a:lnTo>
                  <a:lnTo>
                    <a:pt x="387" y="457"/>
                  </a:lnTo>
                  <a:lnTo>
                    <a:pt x="395" y="440"/>
                  </a:lnTo>
                  <a:lnTo>
                    <a:pt x="403" y="424"/>
                  </a:lnTo>
                  <a:lnTo>
                    <a:pt x="413" y="410"/>
                  </a:lnTo>
                  <a:lnTo>
                    <a:pt x="424" y="396"/>
                  </a:lnTo>
                  <a:lnTo>
                    <a:pt x="436" y="383"/>
                  </a:lnTo>
                  <a:lnTo>
                    <a:pt x="450" y="372"/>
                  </a:lnTo>
                  <a:lnTo>
                    <a:pt x="464" y="362"/>
                  </a:lnTo>
                  <a:lnTo>
                    <a:pt x="479" y="353"/>
                  </a:lnTo>
                  <a:lnTo>
                    <a:pt x="493" y="345"/>
                  </a:lnTo>
                  <a:lnTo>
                    <a:pt x="508" y="338"/>
                  </a:lnTo>
                  <a:lnTo>
                    <a:pt x="524" y="332"/>
                  </a:lnTo>
                  <a:lnTo>
                    <a:pt x="540" y="328"/>
                  </a:lnTo>
                  <a:lnTo>
                    <a:pt x="555" y="323"/>
                  </a:lnTo>
                  <a:lnTo>
                    <a:pt x="571" y="322"/>
                  </a:lnTo>
                  <a:lnTo>
                    <a:pt x="571" y="322"/>
                  </a:lnTo>
                  <a:lnTo>
                    <a:pt x="573" y="420"/>
                  </a:lnTo>
                  <a:lnTo>
                    <a:pt x="573" y="420"/>
                  </a:lnTo>
                  <a:lnTo>
                    <a:pt x="574" y="863"/>
                  </a:lnTo>
                  <a:lnTo>
                    <a:pt x="574" y="863"/>
                  </a:lnTo>
                  <a:lnTo>
                    <a:pt x="545" y="863"/>
                  </a:lnTo>
                  <a:lnTo>
                    <a:pt x="520" y="860"/>
                  </a:lnTo>
                  <a:lnTo>
                    <a:pt x="496" y="853"/>
                  </a:lnTo>
                  <a:lnTo>
                    <a:pt x="473" y="844"/>
                  </a:lnTo>
                  <a:lnTo>
                    <a:pt x="450" y="833"/>
                  </a:lnTo>
                  <a:lnTo>
                    <a:pt x="430" y="817"/>
                  </a:lnTo>
                  <a:lnTo>
                    <a:pt x="410" y="800"/>
                  </a:lnTo>
                  <a:lnTo>
                    <a:pt x="392" y="782"/>
                  </a:lnTo>
                  <a:lnTo>
                    <a:pt x="392" y="782"/>
                  </a:lnTo>
                  <a:lnTo>
                    <a:pt x="385" y="772"/>
                  </a:lnTo>
                  <a:lnTo>
                    <a:pt x="383" y="768"/>
                  </a:lnTo>
                  <a:lnTo>
                    <a:pt x="385" y="765"/>
                  </a:lnTo>
                  <a:lnTo>
                    <a:pt x="386" y="762"/>
                  </a:lnTo>
                  <a:lnTo>
                    <a:pt x="389" y="759"/>
                  </a:lnTo>
                  <a:lnTo>
                    <a:pt x="399" y="755"/>
                  </a:lnTo>
                  <a:lnTo>
                    <a:pt x="399" y="755"/>
                  </a:lnTo>
                  <a:lnTo>
                    <a:pt x="419" y="746"/>
                  </a:lnTo>
                  <a:lnTo>
                    <a:pt x="437" y="739"/>
                  </a:lnTo>
                  <a:lnTo>
                    <a:pt x="480" y="721"/>
                  </a:lnTo>
                  <a:lnTo>
                    <a:pt x="480" y="721"/>
                  </a:lnTo>
                  <a:lnTo>
                    <a:pt x="266" y="592"/>
                  </a:lnTo>
                  <a:lnTo>
                    <a:pt x="266" y="592"/>
                  </a:lnTo>
                  <a:lnTo>
                    <a:pt x="261" y="590"/>
                  </a:lnTo>
                  <a:lnTo>
                    <a:pt x="256" y="590"/>
                  </a:lnTo>
                  <a:lnTo>
                    <a:pt x="254" y="590"/>
                  </a:lnTo>
                  <a:lnTo>
                    <a:pt x="252" y="592"/>
                  </a:lnTo>
                  <a:lnTo>
                    <a:pt x="249" y="600"/>
                  </a:lnTo>
                  <a:lnTo>
                    <a:pt x="248" y="607"/>
                  </a:lnTo>
                  <a:lnTo>
                    <a:pt x="248" y="607"/>
                  </a:lnTo>
                  <a:lnTo>
                    <a:pt x="231" y="682"/>
                  </a:lnTo>
                  <a:lnTo>
                    <a:pt x="217" y="756"/>
                  </a:lnTo>
                  <a:lnTo>
                    <a:pt x="217" y="756"/>
                  </a:lnTo>
                  <a:lnTo>
                    <a:pt x="211" y="776"/>
                  </a:lnTo>
                  <a:lnTo>
                    <a:pt x="207" y="795"/>
                  </a:lnTo>
                  <a:lnTo>
                    <a:pt x="204" y="815"/>
                  </a:lnTo>
                  <a:lnTo>
                    <a:pt x="202" y="826"/>
                  </a:lnTo>
                  <a:lnTo>
                    <a:pt x="204" y="836"/>
                  </a:lnTo>
                  <a:lnTo>
                    <a:pt x="204" y="836"/>
                  </a:lnTo>
                  <a:lnTo>
                    <a:pt x="232" y="825"/>
                  </a:lnTo>
                  <a:lnTo>
                    <a:pt x="261" y="813"/>
                  </a:lnTo>
                  <a:lnTo>
                    <a:pt x="261" y="813"/>
                  </a:lnTo>
                  <a:lnTo>
                    <a:pt x="271" y="809"/>
                  </a:lnTo>
                  <a:lnTo>
                    <a:pt x="275" y="809"/>
                  </a:lnTo>
                  <a:lnTo>
                    <a:pt x="279" y="809"/>
                  </a:lnTo>
                  <a:lnTo>
                    <a:pt x="283" y="812"/>
                  </a:lnTo>
                  <a:lnTo>
                    <a:pt x="286" y="815"/>
                  </a:lnTo>
                  <a:lnTo>
                    <a:pt x="295" y="823"/>
                  </a:lnTo>
                  <a:lnTo>
                    <a:pt x="295" y="823"/>
                  </a:lnTo>
                  <a:lnTo>
                    <a:pt x="306" y="842"/>
                  </a:lnTo>
                  <a:lnTo>
                    <a:pt x="319" y="859"/>
                  </a:lnTo>
                  <a:lnTo>
                    <a:pt x="333" y="876"/>
                  </a:lnTo>
                  <a:lnTo>
                    <a:pt x="349" y="890"/>
                  </a:lnTo>
                  <a:lnTo>
                    <a:pt x="365" y="904"/>
                  </a:lnTo>
                  <a:lnTo>
                    <a:pt x="382" y="917"/>
                  </a:lnTo>
                  <a:lnTo>
                    <a:pt x="400" y="930"/>
                  </a:lnTo>
                  <a:lnTo>
                    <a:pt x="420" y="940"/>
                  </a:lnTo>
                  <a:lnTo>
                    <a:pt x="420" y="940"/>
                  </a:lnTo>
                  <a:lnTo>
                    <a:pt x="439" y="948"/>
                  </a:lnTo>
                  <a:lnTo>
                    <a:pt x="457" y="956"/>
                  </a:lnTo>
                  <a:lnTo>
                    <a:pt x="476" y="961"/>
                  </a:lnTo>
                  <a:lnTo>
                    <a:pt x="494" y="967"/>
                  </a:lnTo>
                  <a:lnTo>
                    <a:pt x="514" y="970"/>
                  </a:lnTo>
                  <a:lnTo>
                    <a:pt x="534" y="973"/>
                  </a:lnTo>
                  <a:lnTo>
                    <a:pt x="574" y="975"/>
                  </a:lnTo>
                  <a:lnTo>
                    <a:pt x="574" y="975"/>
                  </a:lnTo>
                  <a:close/>
                </a:path>
              </a:pathLst>
            </a:custGeom>
            <a:solidFill>
              <a:srgbClr val="BBD6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g33a589d1dd8_1_14"/>
            <p:cNvSpPr/>
            <p:nvPr/>
          </p:nvSpPr>
          <p:spPr>
            <a:xfrm>
              <a:off x="4117975" y="4273551"/>
              <a:ext cx="579438" cy="306388"/>
            </a:xfrm>
            <a:custGeom>
              <a:rect b="b" l="l" r="r" t="t"/>
              <a:pathLst>
                <a:path extrusionOk="0" h="385" w="729">
                  <a:moveTo>
                    <a:pt x="372" y="385"/>
                  </a:moveTo>
                  <a:lnTo>
                    <a:pt x="372" y="385"/>
                  </a:lnTo>
                  <a:lnTo>
                    <a:pt x="332" y="383"/>
                  </a:lnTo>
                  <a:lnTo>
                    <a:pt x="312" y="380"/>
                  </a:lnTo>
                  <a:lnTo>
                    <a:pt x="292" y="377"/>
                  </a:lnTo>
                  <a:lnTo>
                    <a:pt x="274" y="371"/>
                  </a:lnTo>
                  <a:lnTo>
                    <a:pt x="255" y="366"/>
                  </a:lnTo>
                  <a:lnTo>
                    <a:pt x="237" y="358"/>
                  </a:lnTo>
                  <a:lnTo>
                    <a:pt x="218" y="350"/>
                  </a:lnTo>
                  <a:lnTo>
                    <a:pt x="218" y="350"/>
                  </a:lnTo>
                  <a:lnTo>
                    <a:pt x="198" y="340"/>
                  </a:lnTo>
                  <a:lnTo>
                    <a:pt x="180" y="327"/>
                  </a:lnTo>
                  <a:lnTo>
                    <a:pt x="163" y="314"/>
                  </a:lnTo>
                  <a:lnTo>
                    <a:pt x="147" y="300"/>
                  </a:lnTo>
                  <a:lnTo>
                    <a:pt x="131" y="286"/>
                  </a:lnTo>
                  <a:lnTo>
                    <a:pt x="117" y="269"/>
                  </a:lnTo>
                  <a:lnTo>
                    <a:pt x="104" y="252"/>
                  </a:lnTo>
                  <a:lnTo>
                    <a:pt x="93" y="233"/>
                  </a:lnTo>
                  <a:lnTo>
                    <a:pt x="93" y="233"/>
                  </a:lnTo>
                  <a:lnTo>
                    <a:pt x="84" y="225"/>
                  </a:lnTo>
                  <a:lnTo>
                    <a:pt x="81" y="222"/>
                  </a:lnTo>
                  <a:lnTo>
                    <a:pt x="77" y="219"/>
                  </a:lnTo>
                  <a:lnTo>
                    <a:pt x="73" y="219"/>
                  </a:lnTo>
                  <a:lnTo>
                    <a:pt x="69" y="219"/>
                  </a:lnTo>
                  <a:lnTo>
                    <a:pt x="59" y="223"/>
                  </a:lnTo>
                  <a:lnTo>
                    <a:pt x="59" y="223"/>
                  </a:lnTo>
                  <a:lnTo>
                    <a:pt x="30" y="235"/>
                  </a:lnTo>
                  <a:lnTo>
                    <a:pt x="2" y="246"/>
                  </a:lnTo>
                  <a:lnTo>
                    <a:pt x="2" y="246"/>
                  </a:lnTo>
                  <a:lnTo>
                    <a:pt x="0" y="236"/>
                  </a:lnTo>
                  <a:lnTo>
                    <a:pt x="2" y="225"/>
                  </a:lnTo>
                  <a:lnTo>
                    <a:pt x="5" y="205"/>
                  </a:lnTo>
                  <a:lnTo>
                    <a:pt x="9" y="186"/>
                  </a:lnTo>
                  <a:lnTo>
                    <a:pt x="15" y="166"/>
                  </a:lnTo>
                  <a:lnTo>
                    <a:pt x="15" y="166"/>
                  </a:lnTo>
                  <a:lnTo>
                    <a:pt x="29" y="92"/>
                  </a:lnTo>
                  <a:lnTo>
                    <a:pt x="46" y="17"/>
                  </a:lnTo>
                  <a:lnTo>
                    <a:pt x="46" y="17"/>
                  </a:lnTo>
                  <a:lnTo>
                    <a:pt x="47" y="10"/>
                  </a:lnTo>
                  <a:lnTo>
                    <a:pt x="50" y="2"/>
                  </a:lnTo>
                  <a:lnTo>
                    <a:pt x="52" y="0"/>
                  </a:lnTo>
                  <a:lnTo>
                    <a:pt x="54" y="0"/>
                  </a:lnTo>
                  <a:lnTo>
                    <a:pt x="59" y="0"/>
                  </a:lnTo>
                  <a:lnTo>
                    <a:pt x="64" y="2"/>
                  </a:lnTo>
                  <a:lnTo>
                    <a:pt x="64" y="2"/>
                  </a:lnTo>
                  <a:lnTo>
                    <a:pt x="278" y="131"/>
                  </a:lnTo>
                  <a:lnTo>
                    <a:pt x="278" y="131"/>
                  </a:lnTo>
                  <a:lnTo>
                    <a:pt x="235" y="149"/>
                  </a:lnTo>
                  <a:lnTo>
                    <a:pt x="217" y="156"/>
                  </a:lnTo>
                  <a:lnTo>
                    <a:pt x="197" y="165"/>
                  </a:lnTo>
                  <a:lnTo>
                    <a:pt x="197" y="165"/>
                  </a:lnTo>
                  <a:lnTo>
                    <a:pt x="187" y="169"/>
                  </a:lnTo>
                  <a:lnTo>
                    <a:pt x="184" y="172"/>
                  </a:lnTo>
                  <a:lnTo>
                    <a:pt x="183" y="175"/>
                  </a:lnTo>
                  <a:lnTo>
                    <a:pt x="181" y="178"/>
                  </a:lnTo>
                  <a:lnTo>
                    <a:pt x="183" y="182"/>
                  </a:lnTo>
                  <a:lnTo>
                    <a:pt x="190" y="192"/>
                  </a:lnTo>
                  <a:lnTo>
                    <a:pt x="190" y="192"/>
                  </a:lnTo>
                  <a:lnTo>
                    <a:pt x="208" y="210"/>
                  </a:lnTo>
                  <a:lnTo>
                    <a:pt x="228" y="227"/>
                  </a:lnTo>
                  <a:lnTo>
                    <a:pt x="248" y="243"/>
                  </a:lnTo>
                  <a:lnTo>
                    <a:pt x="271" y="254"/>
                  </a:lnTo>
                  <a:lnTo>
                    <a:pt x="294" y="263"/>
                  </a:lnTo>
                  <a:lnTo>
                    <a:pt x="318" y="270"/>
                  </a:lnTo>
                  <a:lnTo>
                    <a:pt x="343" y="273"/>
                  </a:lnTo>
                  <a:lnTo>
                    <a:pt x="372" y="273"/>
                  </a:lnTo>
                  <a:lnTo>
                    <a:pt x="372" y="273"/>
                  </a:lnTo>
                  <a:lnTo>
                    <a:pt x="390" y="273"/>
                  </a:lnTo>
                  <a:lnTo>
                    <a:pt x="410" y="272"/>
                  </a:lnTo>
                  <a:lnTo>
                    <a:pt x="429" y="269"/>
                  </a:lnTo>
                  <a:lnTo>
                    <a:pt x="447" y="264"/>
                  </a:lnTo>
                  <a:lnTo>
                    <a:pt x="465" y="259"/>
                  </a:lnTo>
                  <a:lnTo>
                    <a:pt x="483" y="252"/>
                  </a:lnTo>
                  <a:lnTo>
                    <a:pt x="499" y="243"/>
                  </a:lnTo>
                  <a:lnTo>
                    <a:pt x="514" y="235"/>
                  </a:lnTo>
                  <a:lnTo>
                    <a:pt x="530" y="223"/>
                  </a:lnTo>
                  <a:lnTo>
                    <a:pt x="544" y="212"/>
                  </a:lnTo>
                  <a:lnTo>
                    <a:pt x="557" y="200"/>
                  </a:lnTo>
                  <a:lnTo>
                    <a:pt x="570" y="186"/>
                  </a:lnTo>
                  <a:lnTo>
                    <a:pt x="580" y="172"/>
                  </a:lnTo>
                  <a:lnTo>
                    <a:pt x="590" y="156"/>
                  </a:lnTo>
                  <a:lnTo>
                    <a:pt x="597" y="141"/>
                  </a:lnTo>
                  <a:lnTo>
                    <a:pt x="604" y="123"/>
                  </a:lnTo>
                  <a:lnTo>
                    <a:pt x="604" y="123"/>
                  </a:lnTo>
                  <a:lnTo>
                    <a:pt x="607" y="114"/>
                  </a:lnTo>
                  <a:lnTo>
                    <a:pt x="608" y="101"/>
                  </a:lnTo>
                  <a:lnTo>
                    <a:pt x="610" y="91"/>
                  </a:lnTo>
                  <a:lnTo>
                    <a:pt x="613" y="88"/>
                  </a:lnTo>
                  <a:lnTo>
                    <a:pt x="614" y="85"/>
                  </a:lnTo>
                  <a:lnTo>
                    <a:pt x="614" y="85"/>
                  </a:lnTo>
                  <a:lnTo>
                    <a:pt x="620" y="84"/>
                  </a:lnTo>
                  <a:lnTo>
                    <a:pt x="627" y="82"/>
                  </a:lnTo>
                  <a:lnTo>
                    <a:pt x="640" y="81"/>
                  </a:lnTo>
                  <a:lnTo>
                    <a:pt x="667" y="81"/>
                  </a:lnTo>
                  <a:lnTo>
                    <a:pt x="667" y="81"/>
                  </a:lnTo>
                  <a:lnTo>
                    <a:pt x="681" y="81"/>
                  </a:lnTo>
                  <a:lnTo>
                    <a:pt x="681" y="81"/>
                  </a:lnTo>
                  <a:lnTo>
                    <a:pt x="699" y="82"/>
                  </a:lnTo>
                  <a:lnTo>
                    <a:pt x="712" y="82"/>
                  </a:lnTo>
                  <a:lnTo>
                    <a:pt x="722" y="84"/>
                  </a:lnTo>
                  <a:lnTo>
                    <a:pt x="725" y="86"/>
                  </a:lnTo>
                  <a:lnTo>
                    <a:pt x="728" y="88"/>
                  </a:lnTo>
                  <a:lnTo>
                    <a:pt x="729" y="91"/>
                  </a:lnTo>
                  <a:lnTo>
                    <a:pt x="729" y="95"/>
                  </a:lnTo>
                  <a:lnTo>
                    <a:pt x="729" y="104"/>
                  </a:lnTo>
                  <a:lnTo>
                    <a:pt x="726" y="116"/>
                  </a:lnTo>
                  <a:lnTo>
                    <a:pt x="722" y="135"/>
                  </a:lnTo>
                  <a:lnTo>
                    <a:pt x="722" y="135"/>
                  </a:lnTo>
                  <a:lnTo>
                    <a:pt x="717" y="158"/>
                  </a:lnTo>
                  <a:lnTo>
                    <a:pt x="708" y="180"/>
                  </a:lnTo>
                  <a:lnTo>
                    <a:pt x="698" y="202"/>
                  </a:lnTo>
                  <a:lnTo>
                    <a:pt x="688" y="222"/>
                  </a:lnTo>
                  <a:lnTo>
                    <a:pt x="677" y="240"/>
                  </a:lnTo>
                  <a:lnTo>
                    <a:pt x="662" y="257"/>
                  </a:lnTo>
                  <a:lnTo>
                    <a:pt x="650" y="274"/>
                  </a:lnTo>
                  <a:lnTo>
                    <a:pt x="634" y="289"/>
                  </a:lnTo>
                  <a:lnTo>
                    <a:pt x="617" y="303"/>
                  </a:lnTo>
                  <a:lnTo>
                    <a:pt x="600" y="316"/>
                  </a:lnTo>
                  <a:lnTo>
                    <a:pt x="581" y="327"/>
                  </a:lnTo>
                  <a:lnTo>
                    <a:pt x="563" y="338"/>
                  </a:lnTo>
                  <a:lnTo>
                    <a:pt x="541" y="348"/>
                  </a:lnTo>
                  <a:lnTo>
                    <a:pt x="520" y="357"/>
                  </a:lnTo>
                  <a:lnTo>
                    <a:pt x="499" y="364"/>
                  </a:lnTo>
                  <a:lnTo>
                    <a:pt x="476" y="371"/>
                  </a:lnTo>
                  <a:lnTo>
                    <a:pt x="476" y="371"/>
                  </a:lnTo>
                  <a:lnTo>
                    <a:pt x="450" y="377"/>
                  </a:lnTo>
                  <a:lnTo>
                    <a:pt x="423" y="381"/>
                  </a:lnTo>
                  <a:lnTo>
                    <a:pt x="398" y="384"/>
                  </a:lnTo>
                  <a:lnTo>
                    <a:pt x="372" y="385"/>
                  </a:lnTo>
                  <a:lnTo>
                    <a:pt x="372" y="385"/>
                  </a:lnTo>
                  <a:close/>
                </a:path>
              </a:pathLst>
            </a:custGeom>
            <a:solidFill>
              <a:srgbClr val="FDFE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g33a589d1dd8_1_14"/>
            <p:cNvSpPr/>
            <p:nvPr/>
          </p:nvSpPr>
          <p:spPr>
            <a:xfrm>
              <a:off x="4167188" y="3968751"/>
              <a:ext cx="574675" cy="304800"/>
            </a:xfrm>
            <a:custGeom>
              <a:rect b="b" l="l" r="r" t="t"/>
              <a:pathLst>
                <a:path extrusionOk="0" h="385" w="723">
                  <a:moveTo>
                    <a:pt x="306" y="117"/>
                  </a:moveTo>
                  <a:lnTo>
                    <a:pt x="306" y="117"/>
                  </a:lnTo>
                  <a:lnTo>
                    <a:pt x="290" y="118"/>
                  </a:lnTo>
                  <a:lnTo>
                    <a:pt x="275" y="123"/>
                  </a:lnTo>
                  <a:lnTo>
                    <a:pt x="259" y="127"/>
                  </a:lnTo>
                  <a:lnTo>
                    <a:pt x="243" y="133"/>
                  </a:lnTo>
                  <a:lnTo>
                    <a:pt x="228" y="140"/>
                  </a:lnTo>
                  <a:lnTo>
                    <a:pt x="214" y="148"/>
                  </a:lnTo>
                  <a:lnTo>
                    <a:pt x="199" y="157"/>
                  </a:lnTo>
                  <a:lnTo>
                    <a:pt x="185" y="167"/>
                  </a:lnTo>
                  <a:lnTo>
                    <a:pt x="171" y="178"/>
                  </a:lnTo>
                  <a:lnTo>
                    <a:pt x="159" y="191"/>
                  </a:lnTo>
                  <a:lnTo>
                    <a:pt x="148" y="205"/>
                  </a:lnTo>
                  <a:lnTo>
                    <a:pt x="138" y="219"/>
                  </a:lnTo>
                  <a:lnTo>
                    <a:pt x="130" y="235"/>
                  </a:lnTo>
                  <a:lnTo>
                    <a:pt x="122" y="252"/>
                  </a:lnTo>
                  <a:lnTo>
                    <a:pt x="118" y="271"/>
                  </a:lnTo>
                  <a:lnTo>
                    <a:pt x="114" y="289"/>
                  </a:lnTo>
                  <a:lnTo>
                    <a:pt x="114" y="289"/>
                  </a:lnTo>
                  <a:lnTo>
                    <a:pt x="112" y="296"/>
                  </a:lnTo>
                  <a:lnTo>
                    <a:pt x="110" y="299"/>
                  </a:lnTo>
                  <a:lnTo>
                    <a:pt x="105" y="302"/>
                  </a:lnTo>
                  <a:lnTo>
                    <a:pt x="100" y="302"/>
                  </a:lnTo>
                  <a:lnTo>
                    <a:pt x="100" y="302"/>
                  </a:lnTo>
                  <a:lnTo>
                    <a:pt x="58" y="302"/>
                  </a:lnTo>
                  <a:lnTo>
                    <a:pt x="37" y="302"/>
                  </a:lnTo>
                  <a:lnTo>
                    <a:pt x="17" y="305"/>
                  </a:lnTo>
                  <a:lnTo>
                    <a:pt x="17" y="305"/>
                  </a:lnTo>
                  <a:lnTo>
                    <a:pt x="11" y="306"/>
                  </a:lnTo>
                  <a:lnTo>
                    <a:pt x="9" y="305"/>
                  </a:lnTo>
                  <a:lnTo>
                    <a:pt x="6" y="303"/>
                  </a:lnTo>
                  <a:lnTo>
                    <a:pt x="3" y="301"/>
                  </a:lnTo>
                  <a:lnTo>
                    <a:pt x="0" y="295"/>
                  </a:lnTo>
                  <a:lnTo>
                    <a:pt x="0" y="286"/>
                  </a:lnTo>
                  <a:lnTo>
                    <a:pt x="0" y="286"/>
                  </a:lnTo>
                  <a:lnTo>
                    <a:pt x="1" y="264"/>
                  </a:lnTo>
                  <a:lnTo>
                    <a:pt x="6" y="241"/>
                  </a:lnTo>
                  <a:lnTo>
                    <a:pt x="11" y="219"/>
                  </a:lnTo>
                  <a:lnTo>
                    <a:pt x="18" y="198"/>
                  </a:lnTo>
                  <a:lnTo>
                    <a:pt x="28" y="180"/>
                  </a:lnTo>
                  <a:lnTo>
                    <a:pt x="38" y="160"/>
                  </a:lnTo>
                  <a:lnTo>
                    <a:pt x="53" y="141"/>
                  </a:lnTo>
                  <a:lnTo>
                    <a:pt x="67" y="124"/>
                  </a:lnTo>
                  <a:lnTo>
                    <a:pt x="67" y="124"/>
                  </a:lnTo>
                  <a:lnTo>
                    <a:pt x="80" y="111"/>
                  </a:lnTo>
                  <a:lnTo>
                    <a:pt x="93" y="100"/>
                  </a:lnTo>
                  <a:lnTo>
                    <a:pt x="105" y="88"/>
                  </a:lnTo>
                  <a:lnTo>
                    <a:pt x="118" y="77"/>
                  </a:lnTo>
                  <a:lnTo>
                    <a:pt x="147" y="59"/>
                  </a:lnTo>
                  <a:lnTo>
                    <a:pt x="177" y="43"/>
                  </a:lnTo>
                  <a:lnTo>
                    <a:pt x="208" y="30"/>
                  </a:lnTo>
                  <a:lnTo>
                    <a:pt x="241" y="19"/>
                  </a:lnTo>
                  <a:lnTo>
                    <a:pt x="273" y="10"/>
                  </a:lnTo>
                  <a:lnTo>
                    <a:pt x="309" y="3"/>
                  </a:lnTo>
                  <a:lnTo>
                    <a:pt x="309" y="3"/>
                  </a:lnTo>
                  <a:lnTo>
                    <a:pt x="335" y="2"/>
                  </a:lnTo>
                  <a:lnTo>
                    <a:pt x="360" y="0"/>
                  </a:lnTo>
                  <a:lnTo>
                    <a:pt x="384" y="2"/>
                  </a:lnTo>
                  <a:lnTo>
                    <a:pt x="409" y="4"/>
                  </a:lnTo>
                  <a:lnTo>
                    <a:pt x="431" y="7"/>
                  </a:lnTo>
                  <a:lnTo>
                    <a:pt x="454" y="13"/>
                  </a:lnTo>
                  <a:lnTo>
                    <a:pt x="476" y="20"/>
                  </a:lnTo>
                  <a:lnTo>
                    <a:pt x="495" y="29"/>
                  </a:lnTo>
                  <a:lnTo>
                    <a:pt x="517" y="39"/>
                  </a:lnTo>
                  <a:lnTo>
                    <a:pt x="535" y="50"/>
                  </a:lnTo>
                  <a:lnTo>
                    <a:pt x="554" y="64"/>
                  </a:lnTo>
                  <a:lnTo>
                    <a:pt x="572" y="78"/>
                  </a:lnTo>
                  <a:lnTo>
                    <a:pt x="589" y="96"/>
                  </a:lnTo>
                  <a:lnTo>
                    <a:pt x="605" y="114"/>
                  </a:lnTo>
                  <a:lnTo>
                    <a:pt x="621" y="134"/>
                  </a:lnTo>
                  <a:lnTo>
                    <a:pt x="635" y="157"/>
                  </a:lnTo>
                  <a:lnTo>
                    <a:pt x="635" y="157"/>
                  </a:lnTo>
                  <a:lnTo>
                    <a:pt x="641" y="164"/>
                  </a:lnTo>
                  <a:lnTo>
                    <a:pt x="646" y="167"/>
                  </a:lnTo>
                  <a:lnTo>
                    <a:pt x="654" y="167"/>
                  </a:lnTo>
                  <a:lnTo>
                    <a:pt x="661" y="164"/>
                  </a:lnTo>
                  <a:lnTo>
                    <a:pt x="661" y="164"/>
                  </a:lnTo>
                  <a:lnTo>
                    <a:pt x="705" y="145"/>
                  </a:lnTo>
                  <a:lnTo>
                    <a:pt x="705" y="145"/>
                  </a:lnTo>
                  <a:lnTo>
                    <a:pt x="715" y="143"/>
                  </a:lnTo>
                  <a:lnTo>
                    <a:pt x="719" y="143"/>
                  </a:lnTo>
                  <a:lnTo>
                    <a:pt x="722" y="144"/>
                  </a:lnTo>
                  <a:lnTo>
                    <a:pt x="723" y="145"/>
                  </a:lnTo>
                  <a:lnTo>
                    <a:pt x="723" y="150"/>
                  </a:lnTo>
                  <a:lnTo>
                    <a:pt x="723" y="160"/>
                  </a:lnTo>
                  <a:lnTo>
                    <a:pt x="723" y="160"/>
                  </a:lnTo>
                  <a:lnTo>
                    <a:pt x="676" y="373"/>
                  </a:lnTo>
                  <a:lnTo>
                    <a:pt x="676" y="373"/>
                  </a:lnTo>
                  <a:lnTo>
                    <a:pt x="675" y="379"/>
                  </a:lnTo>
                  <a:lnTo>
                    <a:pt x="673" y="383"/>
                  </a:lnTo>
                  <a:lnTo>
                    <a:pt x="672" y="385"/>
                  </a:lnTo>
                  <a:lnTo>
                    <a:pt x="669" y="385"/>
                  </a:lnTo>
                  <a:lnTo>
                    <a:pt x="666" y="385"/>
                  </a:lnTo>
                  <a:lnTo>
                    <a:pt x="662" y="383"/>
                  </a:lnTo>
                  <a:lnTo>
                    <a:pt x="662" y="383"/>
                  </a:lnTo>
                  <a:lnTo>
                    <a:pt x="447" y="254"/>
                  </a:lnTo>
                  <a:lnTo>
                    <a:pt x="447" y="254"/>
                  </a:lnTo>
                  <a:lnTo>
                    <a:pt x="488" y="237"/>
                  </a:lnTo>
                  <a:lnTo>
                    <a:pt x="527" y="221"/>
                  </a:lnTo>
                  <a:lnTo>
                    <a:pt x="527" y="221"/>
                  </a:lnTo>
                  <a:lnTo>
                    <a:pt x="532" y="218"/>
                  </a:lnTo>
                  <a:lnTo>
                    <a:pt x="538" y="215"/>
                  </a:lnTo>
                  <a:lnTo>
                    <a:pt x="541" y="212"/>
                  </a:lnTo>
                  <a:lnTo>
                    <a:pt x="542" y="209"/>
                  </a:lnTo>
                  <a:lnTo>
                    <a:pt x="542" y="205"/>
                  </a:lnTo>
                  <a:lnTo>
                    <a:pt x="541" y="201"/>
                  </a:lnTo>
                  <a:lnTo>
                    <a:pt x="534" y="192"/>
                  </a:lnTo>
                  <a:lnTo>
                    <a:pt x="534" y="192"/>
                  </a:lnTo>
                  <a:lnTo>
                    <a:pt x="523" y="180"/>
                  </a:lnTo>
                  <a:lnTo>
                    <a:pt x="510" y="168"/>
                  </a:lnTo>
                  <a:lnTo>
                    <a:pt x="498" y="157"/>
                  </a:lnTo>
                  <a:lnTo>
                    <a:pt x="486" y="148"/>
                  </a:lnTo>
                  <a:lnTo>
                    <a:pt x="473" y="140"/>
                  </a:lnTo>
                  <a:lnTo>
                    <a:pt x="458" y="133"/>
                  </a:lnTo>
                  <a:lnTo>
                    <a:pt x="446" y="127"/>
                  </a:lnTo>
                  <a:lnTo>
                    <a:pt x="431" y="121"/>
                  </a:lnTo>
                  <a:lnTo>
                    <a:pt x="417" y="117"/>
                  </a:lnTo>
                  <a:lnTo>
                    <a:pt x="402" y="114"/>
                  </a:lnTo>
                  <a:lnTo>
                    <a:pt x="386" y="113"/>
                  </a:lnTo>
                  <a:lnTo>
                    <a:pt x="372" y="111"/>
                  </a:lnTo>
                  <a:lnTo>
                    <a:pt x="356" y="111"/>
                  </a:lnTo>
                  <a:lnTo>
                    <a:pt x="339" y="111"/>
                  </a:lnTo>
                  <a:lnTo>
                    <a:pt x="323" y="114"/>
                  </a:lnTo>
                  <a:lnTo>
                    <a:pt x="306" y="117"/>
                  </a:lnTo>
                  <a:lnTo>
                    <a:pt x="306" y="117"/>
                  </a:lnTo>
                  <a:close/>
                </a:path>
              </a:pathLst>
            </a:custGeom>
            <a:solidFill>
              <a:srgbClr val="FDFE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7" name="Google Shape;237;g33a589d1dd8_1_14"/>
          <p:cNvSpPr txBox="1"/>
          <p:nvPr/>
        </p:nvSpPr>
        <p:spPr>
          <a:xfrm>
            <a:off x="0" y="7620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solidFill>
                  <a:schemeClr val="dk1"/>
                </a:solidFill>
              </a:rPr>
              <a:t> </a:t>
            </a:r>
            <a:endParaRPr/>
          </a:p>
        </p:txBody>
      </p:sp>
      <p:pic>
        <p:nvPicPr>
          <p:cNvPr id="238" name="Google Shape;238;g33a589d1dd8_1_14"/>
          <p:cNvPicPr preferRelativeResize="0"/>
          <p:nvPr/>
        </p:nvPicPr>
        <p:blipFill rotWithShape="1">
          <a:blip r:embed="rId12">
            <a:alphaModFix/>
          </a:blip>
          <a:srcRect b="0" l="0" r="0" t="0"/>
          <a:stretch/>
        </p:blipFill>
        <p:spPr>
          <a:xfrm>
            <a:off x="7624100" y="3863218"/>
            <a:ext cx="1620199" cy="1019957"/>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g33a589d1dd8_1_158"/>
          <p:cNvGrpSpPr/>
          <p:nvPr/>
        </p:nvGrpSpPr>
        <p:grpSpPr>
          <a:xfrm>
            <a:off x="1129871" y="1557725"/>
            <a:ext cx="7177072" cy="1458342"/>
            <a:chOff x="4511040" y="1264992"/>
            <a:chExt cx="7177072" cy="1458342"/>
          </a:xfrm>
        </p:grpSpPr>
        <p:sp>
          <p:nvSpPr>
            <p:cNvPr id="244" name="Google Shape;244;g33a589d1dd8_1_158"/>
            <p:cNvSpPr/>
            <p:nvPr/>
          </p:nvSpPr>
          <p:spPr>
            <a:xfrm>
              <a:off x="4511040" y="1264992"/>
              <a:ext cx="1767900" cy="3189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65CAA"/>
                  </a:solidFill>
                  <a:latin typeface="Roboto"/>
                  <a:ea typeface="Roboto"/>
                  <a:cs typeface="Roboto"/>
                  <a:sym typeface="Roboto"/>
                </a:rPr>
                <a:t>Pegasus WMS ==</a:t>
              </a:r>
              <a:endParaRPr b="0" i="0" sz="1400" u="none" cap="none" strike="noStrike">
                <a:solidFill>
                  <a:srgbClr val="000000"/>
                </a:solidFill>
                <a:latin typeface="Arial"/>
                <a:ea typeface="Arial"/>
                <a:cs typeface="Arial"/>
                <a:sym typeface="Arial"/>
              </a:endParaRPr>
            </a:p>
          </p:txBody>
        </p:sp>
        <p:sp>
          <p:nvSpPr>
            <p:cNvPr id="245" name="Google Shape;245;g33a589d1dd8_1_158"/>
            <p:cNvSpPr/>
            <p:nvPr/>
          </p:nvSpPr>
          <p:spPr>
            <a:xfrm>
              <a:off x="6209212" y="1264992"/>
              <a:ext cx="5478900" cy="5652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F3F3F"/>
                  </a:solidFill>
                  <a:latin typeface="Roboto"/>
                  <a:ea typeface="Roboto"/>
                  <a:cs typeface="Roboto"/>
                  <a:sym typeface="Roboto"/>
                </a:rPr>
                <a:t>Pegasus planner (mapper) + DAGMan workflow engine + HTCondor scheduler/broker</a:t>
              </a:r>
              <a:endParaRPr b="0" i="0" sz="1400" u="none" cap="none" strike="noStrike">
                <a:solidFill>
                  <a:srgbClr val="000000"/>
                </a:solidFill>
                <a:latin typeface="Arial"/>
                <a:ea typeface="Arial"/>
                <a:cs typeface="Arial"/>
                <a:sym typeface="Arial"/>
              </a:endParaRPr>
            </a:p>
          </p:txBody>
        </p:sp>
        <p:sp>
          <p:nvSpPr>
            <p:cNvPr id="246" name="Google Shape;246;g33a589d1dd8_1_158"/>
            <p:cNvSpPr/>
            <p:nvPr/>
          </p:nvSpPr>
          <p:spPr>
            <a:xfrm>
              <a:off x="4511040" y="1850334"/>
              <a:ext cx="5742900" cy="873000"/>
            </a:xfrm>
            <a:prstGeom prst="rect">
              <a:avLst/>
            </a:prstGeom>
            <a:noFill/>
            <a:ln>
              <a:noFill/>
            </a:ln>
          </p:spPr>
          <p:txBody>
            <a:bodyPr anchorCtr="0" anchor="t" bIns="36000" lIns="72000" spcFirstLastPara="1" rIns="72000" wrap="square" tIns="36000">
              <a:noAutofit/>
            </a:bodyPr>
            <a:lstStyle/>
            <a:p>
              <a:pPr indent="-200025" lvl="0" marL="200025" marR="0" rtl="0" algn="l">
                <a:lnSpc>
                  <a:spcPct val="100000"/>
                </a:lnSpc>
                <a:spcBef>
                  <a:spcPts val="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Pegasus maps workflows to infrastructure</a:t>
              </a:r>
              <a:endParaRPr b="0" i="0" sz="1400" u="none" cap="none" strike="noStrike">
                <a:solidFill>
                  <a:srgbClr val="000000"/>
                </a:solidFill>
                <a:latin typeface="Arial"/>
                <a:ea typeface="Arial"/>
                <a:cs typeface="Arial"/>
                <a:sym typeface="Arial"/>
              </a:endParaRPr>
            </a:p>
            <a:p>
              <a:pPr indent="-200025" lvl="0" marL="200025" marR="0" rtl="0" algn="l">
                <a:lnSpc>
                  <a:spcPct val="100000"/>
                </a:lnSpc>
                <a:spcBef>
                  <a:spcPts val="60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DAGMan manages dependencies and reliability</a:t>
              </a:r>
              <a:endParaRPr b="0" i="0" sz="1400" u="none" cap="none" strike="noStrike">
                <a:solidFill>
                  <a:srgbClr val="000000"/>
                </a:solidFill>
                <a:latin typeface="Arial"/>
                <a:ea typeface="Arial"/>
                <a:cs typeface="Arial"/>
                <a:sym typeface="Arial"/>
              </a:endParaRPr>
            </a:p>
            <a:p>
              <a:pPr indent="-200025" lvl="0" marL="200025" marR="0" rtl="0" algn="l">
                <a:lnSpc>
                  <a:spcPct val="100000"/>
                </a:lnSpc>
                <a:spcBef>
                  <a:spcPts val="60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HTCondor is used as a broker to interface with different schedulers</a:t>
              </a:r>
              <a:endParaRPr b="0" i="0" sz="1400" u="none" cap="none" strike="noStrike">
                <a:solidFill>
                  <a:srgbClr val="000000"/>
                </a:solidFill>
                <a:latin typeface="Arial"/>
                <a:ea typeface="Arial"/>
                <a:cs typeface="Arial"/>
                <a:sym typeface="Arial"/>
              </a:endParaRPr>
            </a:p>
          </p:txBody>
        </p:sp>
      </p:grpSp>
      <p:grpSp>
        <p:nvGrpSpPr>
          <p:cNvPr id="247" name="Google Shape;247;g33a589d1dd8_1_158"/>
          <p:cNvGrpSpPr/>
          <p:nvPr/>
        </p:nvGrpSpPr>
        <p:grpSpPr>
          <a:xfrm>
            <a:off x="1129871" y="3361875"/>
            <a:ext cx="5742900" cy="1216022"/>
            <a:chOff x="4511040" y="2957065"/>
            <a:chExt cx="5742900" cy="1216022"/>
          </a:xfrm>
        </p:grpSpPr>
        <p:sp>
          <p:nvSpPr>
            <p:cNvPr id="248" name="Google Shape;248;g33a589d1dd8_1_158"/>
            <p:cNvSpPr/>
            <p:nvPr/>
          </p:nvSpPr>
          <p:spPr>
            <a:xfrm>
              <a:off x="4511040" y="2957065"/>
              <a:ext cx="2677500" cy="349800"/>
            </a:xfrm>
            <a:prstGeom prst="rect">
              <a:avLst/>
            </a:prstGeom>
            <a:noFill/>
            <a:ln>
              <a:noFill/>
            </a:ln>
          </p:spPr>
          <p:txBody>
            <a:bodyPr anchorCtr="0" anchor="ctr" bIns="36000" lIns="72000" spcFirstLastPara="1" rIns="72000" wrap="square" tIns="360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65CAA"/>
                  </a:solidFill>
                  <a:latin typeface="Roboto"/>
                  <a:ea typeface="Roboto"/>
                  <a:cs typeface="Roboto"/>
                  <a:sym typeface="Roboto"/>
                </a:rPr>
                <a:t>Workflows are DAGs</a:t>
              </a:r>
              <a:endParaRPr b="0" i="0" sz="1400" u="none" cap="none" strike="noStrike">
                <a:solidFill>
                  <a:srgbClr val="000000"/>
                </a:solidFill>
                <a:latin typeface="Arial"/>
                <a:ea typeface="Arial"/>
                <a:cs typeface="Arial"/>
                <a:sym typeface="Arial"/>
              </a:endParaRPr>
            </a:p>
          </p:txBody>
        </p:sp>
        <p:sp>
          <p:nvSpPr>
            <p:cNvPr id="249" name="Google Shape;249;g33a589d1dd8_1_158"/>
            <p:cNvSpPr/>
            <p:nvPr/>
          </p:nvSpPr>
          <p:spPr>
            <a:xfrm>
              <a:off x="4511040" y="3300087"/>
              <a:ext cx="5742900" cy="873000"/>
            </a:xfrm>
            <a:prstGeom prst="rect">
              <a:avLst/>
            </a:prstGeom>
            <a:noFill/>
            <a:ln>
              <a:noFill/>
            </a:ln>
          </p:spPr>
          <p:txBody>
            <a:bodyPr anchorCtr="0" anchor="t" bIns="36000" lIns="72000" spcFirstLastPara="1" rIns="72000" wrap="square" tIns="36000">
              <a:noAutofit/>
            </a:bodyPr>
            <a:lstStyle/>
            <a:p>
              <a:pPr indent="-200025" lvl="0" marL="200025" marR="0" rtl="0" algn="l">
                <a:lnSpc>
                  <a:spcPct val="100000"/>
                </a:lnSpc>
                <a:spcBef>
                  <a:spcPts val="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Nodes: jobs, edges: dependencies</a:t>
              </a:r>
              <a:endParaRPr b="0" i="0" sz="1400" u="none" cap="none" strike="noStrike">
                <a:solidFill>
                  <a:srgbClr val="000000"/>
                </a:solidFill>
                <a:latin typeface="Arial"/>
                <a:ea typeface="Arial"/>
                <a:cs typeface="Arial"/>
                <a:sym typeface="Arial"/>
              </a:endParaRPr>
            </a:p>
            <a:p>
              <a:pPr indent="-200025" lvl="0" marL="200025" marR="0" rtl="0" algn="l">
                <a:lnSpc>
                  <a:spcPct val="100000"/>
                </a:lnSpc>
                <a:spcBef>
                  <a:spcPts val="60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No while loops, no conditional branches</a:t>
              </a:r>
              <a:endParaRPr b="0" i="0" sz="1400" u="none" cap="none" strike="noStrike">
                <a:solidFill>
                  <a:srgbClr val="000000"/>
                </a:solidFill>
                <a:latin typeface="Arial"/>
                <a:ea typeface="Arial"/>
                <a:cs typeface="Arial"/>
                <a:sym typeface="Arial"/>
              </a:endParaRPr>
            </a:p>
            <a:p>
              <a:pPr indent="-200025" lvl="0" marL="200025" marR="0" rtl="0" algn="l">
                <a:lnSpc>
                  <a:spcPct val="100000"/>
                </a:lnSpc>
                <a:spcBef>
                  <a:spcPts val="60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Jobs are standalone executables</a:t>
              </a:r>
              <a:endParaRPr b="0" i="0" sz="1400" u="none" cap="none" strike="noStrike">
                <a:solidFill>
                  <a:srgbClr val="000000"/>
                </a:solidFill>
                <a:latin typeface="Arial"/>
                <a:ea typeface="Arial"/>
                <a:cs typeface="Arial"/>
                <a:sym typeface="Arial"/>
              </a:endParaRPr>
            </a:p>
          </p:txBody>
        </p:sp>
      </p:grpSp>
      <p:sp>
        <p:nvSpPr>
          <p:cNvPr id="250" name="Google Shape;250;g33a589d1dd8_1_158"/>
          <p:cNvSpPr/>
          <p:nvPr/>
        </p:nvSpPr>
        <p:spPr>
          <a:xfrm>
            <a:off x="1129871" y="4853349"/>
            <a:ext cx="4064100" cy="349800"/>
          </a:xfrm>
          <a:prstGeom prst="rect">
            <a:avLst/>
          </a:prstGeom>
          <a:noFill/>
          <a:ln>
            <a:noFill/>
          </a:ln>
        </p:spPr>
        <p:txBody>
          <a:bodyPr anchorCtr="0" anchor="ctr" bIns="36000" lIns="72000" spcFirstLastPara="1" rIns="72000" wrap="square" tIns="360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65CAA"/>
                </a:solidFill>
                <a:latin typeface="Roboto"/>
                <a:ea typeface="Roboto"/>
                <a:cs typeface="Roboto"/>
                <a:sym typeface="Roboto"/>
              </a:rPr>
              <a:t>Planning occurs ahead of execution</a:t>
            </a:r>
            <a:endParaRPr b="0" i="0" sz="1400" u="none" cap="none" strike="noStrike">
              <a:solidFill>
                <a:srgbClr val="000000"/>
              </a:solidFill>
              <a:latin typeface="Arial"/>
              <a:ea typeface="Arial"/>
              <a:cs typeface="Arial"/>
              <a:sym typeface="Arial"/>
            </a:endParaRPr>
          </a:p>
        </p:txBody>
      </p:sp>
      <p:grpSp>
        <p:nvGrpSpPr>
          <p:cNvPr id="251" name="Google Shape;251;g33a589d1dd8_1_158"/>
          <p:cNvGrpSpPr/>
          <p:nvPr/>
        </p:nvGrpSpPr>
        <p:grpSpPr>
          <a:xfrm>
            <a:off x="1129871" y="5487300"/>
            <a:ext cx="8079304" cy="620338"/>
            <a:chOff x="4511040" y="4677983"/>
            <a:chExt cx="8079304" cy="620338"/>
          </a:xfrm>
        </p:grpSpPr>
        <p:sp>
          <p:nvSpPr>
            <p:cNvPr id="252" name="Google Shape;252;g33a589d1dd8_1_158"/>
            <p:cNvSpPr/>
            <p:nvPr/>
          </p:nvSpPr>
          <p:spPr>
            <a:xfrm>
              <a:off x="4511044" y="4677983"/>
              <a:ext cx="8079300" cy="3189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600"/>
                <a:buFont typeface="Arial"/>
                <a:buNone/>
              </a:pPr>
              <a:r>
                <a:rPr b="1" i="0" lang="en-US" sz="1700" u="none" cap="none" strike="noStrike">
                  <a:solidFill>
                    <a:srgbClr val="365CAA"/>
                  </a:solidFill>
                  <a:latin typeface="Roboto"/>
                  <a:ea typeface="Roboto"/>
                  <a:cs typeface="Roboto"/>
                  <a:sym typeface="Roboto"/>
                </a:rPr>
                <a:t>Planning converts an abstract workflow into a concrete, executable workflow</a:t>
              </a:r>
              <a:endParaRPr b="0" i="0" sz="1500" u="none" cap="none" strike="noStrike">
                <a:solidFill>
                  <a:srgbClr val="000000"/>
                </a:solidFill>
                <a:latin typeface="Arial"/>
                <a:ea typeface="Arial"/>
                <a:cs typeface="Arial"/>
                <a:sym typeface="Arial"/>
              </a:endParaRPr>
            </a:p>
          </p:txBody>
        </p:sp>
        <p:sp>
          <p:nvSpPr>
            <p:cNvPr id="253" name="Google Shape;253;g33a589d1dd8_1_158"/>
            <p:cNvSpPr/>
            <p:nvPr/>
          </p:nvSpPr>
          <p:spPr>
            <a:xfrm>
              <a:off x="4511040" y="5010321"/>
              <a:ext cx="5742900" cy="288000"/>
            </a:xfrm>
            <a:prstGeom prst="rect">
              <a:avLst/>
            </a:prstGeom>
            <a:noFill/>
            <a:ln>
              <a:noFill/>
            </a:ln>
          </p:spPr>
          <p:txBody>
            <a:bodyPr anchorCtr="0" anchor="t" bIns="36000" lIns="72000" spcFirstLastPara="1" rIns="72000" wrap="square" tIns="36000">
              <a:noAutofit/>
            </a:bodyPr>
            <a:lstStyle/>
            <a:p>
              <a:pPr indent="-200025" lvl="0" marL="200025" marR="0" rtl="0" algn="l">
                <a:lnSpc>
                  <a:spcPct val="100000"/>
                </a:lnSpc>
                <a:spcBef>
                  <a:spcPts val="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Planner is like a compiler</a:t>
              </a:r>
              <a:endParaRPr b="0" i="0" sz="1400" u="none" cap="none" strike="noStrike">
                <a:solidFill>
                  <a:srgbClr val="000000"/>
                </a:solidFill>
                <a:latin typeface="Arial"/>
                <a:ea typeface="Arial"/>
                <a:cs typeface="Arial"/>
                <a:sym typeface="Arial"/>
              </a:endParaRPr>
            </a:p>
          </p:txBody>
        </p:sp>
      </p:grpSp>
      <p:cxnSp>
        <p:nvCxnSpPr>
          <p:cNvPr id="254" name="Google Shape;254;g33a589d1dd8_1_158"/>
          <p:cNvCxnSpPr/>
          <p:nvPr/>
        </p:nvCxnSpPr>
        <p:spPr>
          <a:xfrm>
            <a:off x="1129871" y="3223860"/>
            <a:ext cx="5550300" cy="0"/>
          </a:xfrm>
          <a:prstGeom prst="straightConnector1">
            <a:avLst/>
          </a:prstGeom>
          <a:noFill/>
          <a:ln cap="flat" cmpd="sng" w="9525">
            <a:solidFill>
              <a:srgbClr val="74CA21"/>
            </a:solidFill>
            <a:prstDash val="dash"/>
            <a:miter lim="800000"/>
            <a:headEnd len="sm" w="sm" type="none"/>
            <a:tailEnd len="sm" w="sm" type="none"/>
          </a:ln>
        </p:spPr>
      </p:cxnSp>
      <p:cxnSp>
        <p:nvCxnSpPr>
          <p:cNvPr id="255" name="Google Shape;255;g33a589d1dd8_1_158"/>
          <p:cNvCxnSpPr/>
          <p:nvPr/>
        </p:nvCxnSpPr>
        <p:spPr>
          <a:xfrm>
            <a:off x="1129871" y="4704317"/>
            <a:ext cx="3645300" cy="0"/>
          </a:xfrm>
          <a:prstGeom prst="straightConnector1">
            <a:avLst/>
          </a:prstGeom>
          <a:noFill/>
          <a:ln cap="flat" cmpd="sng" w="9525">
            <a:solidFill>
              <a:srgbClr val="74CA21"/>
            </a:solidFill>
            <a:prstDash val="dash"/>
            <a:miter lim="800000"/>
            <a:headEnd len="sm" w="sm" type="none"/>
            <a:tailEnd len="sm" w="sm" type="none"/>
          </a:ln>
        </p:spPr>
      </p:cxnSp>
      <p:cxnSp>
        <p:nvCxnSpPr>
          <p:cNvPr id="256" name="Google Shape;256;g33a589d1dd8_1_158"/>
          <p:cNvCxnSpPr/>
          <p:nvPr/>
        </p:nvCxnSpPr>
        <p:spPr>
          <a:xfrm>
            <a:off x="1129871" y="5348751"/>
            <a:ext cx="4064100" cy="0"/>
          </a:xfrm>
          <a:prstGeom prst="straightConnector1">
            <a:avLst/>
          </a:prstGeom>
          <a:noFill/>
          <a:ln cap="flat" cmpd="sng" w="9525">
            <a:solidFill>
              <a:srgbClr val="74CA21"/>
            </a:solidFill>
            <a:prstDash val="dash"/>
            <a:miter lim="800000"/>
            <a:headEnd len="sm" w="sm" type="none"/>
            <a:tailEnd len="sm" w="sm" type="none"/>
          </a:ln>
        </p:spPr>
      </p:cxnSp>
      <p:grpSp>
        <p:nvGrpSpPr>
          <p:cNvPr id="257" name="Google Shape;257;g33a589d1dd8_1_158"/>
          <p:cNvGrpSpPr/>
          <p:nvPr/>
        </p:nvGrpSpPr>
        <p:grpSpPr>
          <a:xfrm>
            <a:off x="8596198" y="2073877"/>
            <a:ext cx="2934702" cy="3517764"/>
            <a:chOff x="928409" y="2383826"/>
            <a:chExt cx="2733261" cy="3276301"/>
          </a:xfrm>
        </p:grpSpPr>
        <p:cxnSp>
          <p:nvCxnSpPr>
            <p:cNvPr id="258" name="Google Shape;258;g33a589d1dd8_1_158"/>
            <p:cNvCxnSpPr>
              <a:stCxn id="259" idx="3"/>
              <a:endCxn id="260" idx="0"/>
            </p:cNvCxnSpPr>
            <p:nvPr/>
          </p:nvCxnSpPr>
          <p:spPr>
            <a:xfrm flipH="1">
              <a:off x="1118920" y="2709030"/>
              <a:ext cx="10485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261" name="Google Shape;261;g33a589d1dd8_1_158"/>
            <p:cNvCxnSpPr>
              <a:stCxn id="259" idx="3"/>
              <a:endCxn id="262" idx="0"/>
            </p:cNvCxnSpPr>
            <p:nvPr/>
          </p:nvCxnSpPr>
          <p:spPr>
            <a:xfrm flipH="1">
              <a:off x="1903120" y="2709030"/>
              <a:ext cx="2643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263" name="Google Shape;263;g33a589d1dd8_1_158"/>
            <p:cNvCxnSpPr>
              <a:stCxn id="259" idx="5"/>
              <a:endCxn id="264" idx="0"/>
            </p:cNvCxnSpPr>
            <p:nvPr/>
          </p:nvCxnSpPr>
          <p:spPr>
            <a:xfrm>
              <a:off x="2436828" y="2709030"/>
              <a:ext cx="2502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265" name="Google Shape;265;g33a589d1dd8_1_158"/>
            <p:cNvCxnSpPr>
              <a:stCxn id="259" idx="5"/>
              <a:endCxn id="266" idx="0"/>
            </p:cNvCxnSpPr>
            <p:nvPr/>
          </p:nvCxnSpPr>
          <p:spPr>
            <a:xfrm>
              <a:off x="2436828" y="2709030"/>
              <a:ext cx="10344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267" name="Google Shape;267;g33a589d1dd8_1_158"/>
            <p:cNvCxnSpPr>
              <a:stCxn id="262" idx="4"/>
              <a:endCxn id="268" idx="1"/>
            </p:cNvCxnSpPr>
            <p:nvPr/>
          </p:nvCxnSpPr>
          <p:spPr>
            <a:xfrm>
              <a:off x="1902996" y="3801096"/>
              <a:ext cx="2643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269" name="Google Shape;269;g33a589d1dd8_1_158"/>
            <p:cNvCxnSpPr>
              <a:stCxn id="260" idx="4"/>
              <a:endCxn id="268" idx="1"/>
            </p:cNvCxnSpPr>
            <p:nvPr/>
          </p:nvCxnSpPr>
          <p:spPr>
            <a:xfrm>
              <a:off x="1118909" y="3801096"/>
              <a:ext cx="10485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270" name="Google Shape;270;g33a589d1dd8_1_158"/>
            <p:cNvCxnSpPr>
              <a:stCxn id="264" idx="4"/>
              <a:endCxn id="268" idx="7"/>
            </p:cNvCxnSpPr>
            <p:nvPr/>
          </p:nvCxnSpPr>
          <p:spPr>
            <a:xfrm flipH="1">
              <a:off x="2436883" y="3801096"/>
              <a:ext cx="2502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271" name="Google Shape;271;g33a589d1dd8_1_158"/>
            <p:cNvCxnSpPr>
              <a:stCxn id="266" idx="4"/>
              <a:endCxn id="268" idx="7"/>
            </p:cNvCxnSpPr>
            <p:nvPr/>
          </p:nvCxnSpPr>
          <p:spPr>
            <a:xfrm flipH="1">
              <a:off x="2436770" y="3801096"/>
              <a:ext cx="10344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272" name="Google Shape;272;g33a589d1dd8_1_158"/>
            <p:cNvCxnSpPr>
              <a:stCxn id="268" idx="4"/>
              <a:endCxn id="273" idx="0"/>
            </p:cNvCxnSpPr>
            <p:nvPr/>
          </p:nvCxnSpPr>
          <p:spPr>
            <a:xfrm>
              <a:off x="2302124" y="4851579"/>
              <a:ext cx="0" cy="427500"/>
            </a:xfrm>
            <a:prstGeom prst="straightConnector1">
              <a:avLst/>
            </a:prstGeom>
            <a:noFill/>
            <a:ln cap="flat" cmpd="sng" w="19050">
              <a:solidFill>
                <a:srgbClr val="2D75B6">
                  <a:alpha val="80000"/>
                </a:srgbClr>
              </a:solidFill>
              <a:prstDash val="solid"/>
              <a:miter lim="800000"/>
              <a:headEnd len="sm" w="sm" type="none"/>
              <a:tailEnd len="med" w="med" type="stealth"/>
            </a:ln>
          </p:spPr>
        </p:cxnSp>
        <p:sp>
          <p:nvSpPr>
            <p:cNvPr id="274" name="Google Shape;274;g33a589d1dd8_1_158"/>
            <p:cNvSpPr/>
            <p:nvPr/>
          </p:nvSpPr>
          <p:spPr>
            <a:xfrm>
              <a:off x="2148308" y="2419547"/>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75" name="Google Shape;275;g33a589d1dd8_1_158"/>
            <p:cNvSpPr/>
            <p:nvPr/>
          </p:nvSpPr>
          <p:spPr>
            <a:xfrm>
              <a:off x="965092"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76" name="Google Shape;276;g33a589d1dd8_1_158"/>
            <p:cNvSpPr/>
            <p:nvPr/>
          </p:nvSpPr>
          <p:spPr>
            <a:xfrm>
              <a:off x="1749179"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77" name="Google Shape;277;g33a589d1dd8_1_158"/>
            <p:cNvSpPr/>
            <p:nvPr/>
          </p:nvSpPr>
          <p:spPr>
            <a:xfrm>
              <a:off x="2533266"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78" name="Google Shape;278;g33a589d1dd8_1_158"/>
            <p:cNvSpPr/>
            <p:nvPr/>
          </p:nvSpPr>
          <p:spPr>
            <a:xfrm>
              <a:off x="3317353"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79" name="Google Shape;279;g33a589d1dd8_1_158"/>
            <p:cNvSpPr/>
            <p:nvPr/>
          </p:nvSpPr>
          <p:spPr>
            <a:xfrm>
              <a:off x="2148308" y="4507262"/>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80" name="Google Shape;280;g33a589d1dd8_1_158"/>
            <p:cNvSpPr/>
            <p:nvPr/>
          </p:nvSpPr>
          <p:spPr>
            <a:xfrm>
              <a:off x="2148308" y="5315811"/>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59" name="Google Shape;259;g33a589d1dd8_1_158"/>
            <p:cNvSpPr/>
            <p:nvPr/>
          </p:nvSpPr>
          <p:spPr>
            <a:xfrm>
              <a:off x="2111624" y="238382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0" name="Google Shape;260;g33a589d1dd8_1_158"/>
            <p:cNvSpPr/>
            <p:nvPr/>
          </p:nvSpPr>
          <p:spPr>
            <a:xfrm>
              <a:off x="928409"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2" name="Google Shape;262;g33a589d1dd8_1_158"/>
            <p:cNvSpPr/>
            <p:nvPr/>
          </p:nvSpPr>
          <p:spPr>
            <a:xfrm>
              <a:off x="1712496"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4" name="Google Shape;264;g33a589d1dd8_1_158"/>
            <p:cNvSpPr/>
            <p:nvPr/>
          </p:nvSpPr>
          <p:spPr>
            <a:xfrm>
              <a:off x="2496583"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6" name="Google Shape;266;g33a589d1dd8_1_158"/>
            <p:cNvSpPr/>
            <p:nvPr/>
          </p:nvSpPr>
          <p:spPr>
            <a:xfrm>
              <a:off x="3280670"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8" name="Google Shape;268;g33a589d1dd8_1_158"/>
            <p:cNvSpPr/>
            <p:nvPr/>
          </p:nvSpPr>
          <p:spPr>
            <a:xfrm>
              <a:off x="2111624" y="4470579"/>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73" name="Google Shape;273;g33a589d1dd8_1_158"/>
            <p:cNvSpPr/>
            <p:nvPr/>
          </p:nvSpPr>
          <p:spPr>
            <a:xfrm>
              <a:off x="2111624" y="5279127"/>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sp>
        <p:nvSpPr>
          <p:cNvPr id="281" name="Google Shape;281;g33a589d1dd8_1_158"/>
          <p:cNvSpPr txBox="1"/>
          <p:nvPr>
            <p:ph idx="12" type="sldNum"/>
          </p:nvPr>
        </p:nvSpPr>
        <p:spPr>
          <a:xfrm>
            <a:off x="9305081"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2" name="Google Shape;282;g33a589d1dd8_1_158"/>
          <p:cNvSpPr/>
          <p:nvPr/>
        </p:nvSpPr>
        <p:spPr>
          <a:xfrm flipH="1">
            <a:off x="955195" y="1650037"/>
            <a:ext cx="109200" cy="109200"/>
          </a:xfrm>
          <a:prstGeom prst="rtTriangle">
            <a:avLst/>
          </a:prstGeom>
          <a:solidFill>
            <a:srgbClr val="BA08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83" name="Google Shape;283;g33a589d1dd8_1_158"/>
          <p:cNvSpPr/>
          <p:nvPr/>
        </p:nvSpPr>
        <p:spPr>
          <a:xfrm flipH="1">
            <a:off x="955195" y="3473619"/>
            <a:ext cx="109200" cy="109200"/>
          </a:xfrm>
          <a:prstGeom prst="rtTriangle">
            <a:avLst/>
          </a:prstGeom>
          <a:solidFill>
            <a:srgbClr val="BA08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84" name="Google Shape;284;g33a589d1dd8_1_158"/>
          <p:cNvSpPr/>
          <p:nvPr/>
        </p:nvSpPr>
        <p:spPr>
          <a:xfrm flipH="1">
            <a:off x="955195" y="4966177"/>
            <a:ext cx="109200" cy="109200"/>
          </a:xfrm>
          <a:prstGeom prst="rtTriangle">
            <a:avLst/>
          </a:prstGeom>
          <a:solidFill>
            <a:srgbClr val="BA08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85" name="Google Shape;285;g33a589d1dd8_1_158"/>
          <p:cNvSpPr/>
          <p:nvPr/>
        </p:nvSpPr>
        <p:spPr>
          <a:xfrm flipH="1">
            <a:off x="955195" y="5571595"/>
            <a:ext cx="109200" cy="109200"/>
          </a:xfrm>
          <a:prstGeom prst="rtTriangle">
            <a:avLst/>
          </a:prstGeom>
          <a:solidFill>
            <a:srgbClr val="BA08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pSp>
        <p:nvGrpSpPr>
          <p:cNvPr id="290" name="Google Shape;290;g33d905c55fb_0_0"/>
          <p:cNvGrpSpPr/>
          <p:nvPr/>
        </p:nvGrpSpPr>
        <p:grpSpPr>
          <a:xfrm>
            <a:off x="1129871" y="1557725"/>
            <a:ext cx="7177072" cy="1458342"/>
            <a:chOff x="4511040" y="1264992"/>
            <a:chExt cx="7177072" cy="1458342"/>
          </a:xfrm>
        </p:grpSpPr>
        <p:sp>
          <p:nvSpPr>
            <p:cNvPr id="291" name="Google Shape;291;g33d905c55fb_0_0"/>
            <p:cNvSpPr/>
            <p:nvPr/>
          </p:nvSpPr>
          <p:spPr>
            <a:xfrm>
              <a:off x="4511040" y="1264992"/>
              <a:ext cx="1767900" cy="3189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65CAA"/>
                  </a:solidFill>
                  <a:latin typeface="Roboto"/>
                  <a:ea typeface="Roboto"/>
                  <a:cs typeface="Roboto"/>
                  <a:sym typeface="Roboto"/>
                </a:rPr>
                <a:t>Pegasus WMS ==</a:t>
              </a:r>
              <a:endParaRPr b="0" i="0" sz="1400" u="none" cap="none" strike="noStrike">
                <a:solidFill>
                  <a:srgbClr val="000000"/>
                </a:solidFill>
                <a:latin typeface="Arial"/>
                <a:ea typeface="Arial"/>
                <a:cs typeface="Arial"/>
                <a:sym typeface="Arial"/>
              </a:endParaRPr>
            </a:p>
          </p:txBody>
        </p:sp>
        <p:sp>
          <p:nvSpPr>
            <p:cNvPr id="292" name="Google Shape;292;g33d905c55fb_0_0"/>
            <p:cNvSpPr/>
            <p:nvPr/>
          </p:nvSpPr>
          <p:spPr>
            <a:xfrm>
              <a:off x="6209212" y="1264992"/>
              <a:ext cx="5478900" cy="5652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F3F3F"/>
                  </a:solidFill>
                  <a:latin typeface="Roboto"/>
                  <a:ea typeface="Roboto"/>
                  <a:cs typeface="Roboto"/>
                  <a:sym typeface="Roboto"/>
                </a:rPr>
                <a:t>Pegasus planner (mapper) + DAGMan workflow engine + HTCondor scheduler/broker</a:t>
              </a:r>
              <a:endParaRPr b="0" i="0" sz="1400" u="none" cap="none" strike="noStrike">
                <a:solidFill>
                  <a:srgbClr val="000000"/>
                </a:solidFill>
                <a:latin typeface="Arial"/>
                <a:ea typeface="Arial"/>
                <a:cs typeface="Arial"/>
                <a:sym typeface="Arial"/>
              </a:endParaRPr>
            </a:p>
          </p:txBody>
        </p:sp>
        <p:sp>
          <p:nvSpPr>
            <p:cNvPr id="293" name="Google Shape;293;g33d905c55fb_0_0"/>
            <p:cNvSpPr/>
            <p:nvPr/>
          </p:nvSpPr>
          <p:spPr>
            <a:xfrm>
              <a:off x="4511040" y="1850334"/>
              <a:ext cx="5742900" cy="873000"/>
            </a:xfrm>
            <a:prstGeom prst="rect">
              <a:avLst/>
            </a:prstGeom>
            <a:noFill/>
            <a:ln>
              <a:noFill/>
            </a:ln>
          </p:spPr>
          <p:txBody>
            <a:bodyPr anchorCtr="0" anchor="t" bIns="36000" lIns="72000" spcFirstLastPara="1" rIns="72000" wrap="square" tIns="36000">
              <a:noAutofit/>
            </a:bodyPr>
            <a:lstStyle/>
            <a:p>
              <a:pPr indent="-200025" lvl="0" marL="200025" marR="0" rtl="0" algn="l">
                <a:lnSpc>
                  <a:spcPct val="100000"/>
                </a:lnSpc>
                <a:spcBef>
                  <a:spcPts val="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Pegasus maps workflows to infrastructure</a:t>
              </a:r>
              <a:endParaRPr b="0" i="0" sz="1400" u="none" cap="none" strike="noStrike">
                <a:solidFill>
                  <a:srgbClr val="000000"/>
                </a:solidFill>
                <a:latin typeface="Arial"/>
                <a:ea typeface="Arial"/>
                <a:cs typeface="Arial"/>
                <a:sym typeface="Arial"/>
              </a:endParaRPr>
            </a:p>
            <a:p>
              <a:pPr indent="-200025" lvl="0" marL="200025" marR="0" rtl="0" algn="l">
                <a:lnSpc>
                  <a:spcPct val="100000"/>
                </a:lnSpc>
                <a:spcBef>
                  <a:spcPts val="60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DAGMan manages dependencies and reliability</a:t>
              </a:r>
              <a:endParaRPr b="0" i="0" sz="1400" u="none" cap="none" strike="noStrike">
                <a:solidFill>
                  <a:srgbClr val="000000"/>
                </a:solidFill>
                <a:latin typeface="Arial"/>
                <a:ea typeface="Arial"/>
                <a:cs typeface="Arial"/>
                <a:sym typeface="Arial"/>
              </a:endParaRPr>
            </a:p>
            <a:p>
              <a:pPr indent="-200025" lvl="0" marL="200025" marR="0" rtl="0" algn="l">
                <a:lnSpc>
                  <a:spcPct val="100000"/>
                </a:lnSpc>
                <a:spcBef>
                  <a:spcPts val="60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HTCondor is used as a broker to interface with different schedulers</a:t>
              </a:r>
              <a:endParaRPr b="0" i="0" sz="1400" u="none" cap="none" strike="noStrike">
                <a:solidFill>
                  <a:srgbClr val="000000"/>
                </a:solidFill>
                <a:latin typeface="Arial"/>
                <a:ea typeface="Arial"/>
                <a:cs typeface="Arial"/>
                <a:sym typeface="Arial"/>
              </a:endParaRPr>
            </a:p>
          </p:txBody>
        </p:sp>
      </p:grpSp>
      <p:grpSp>
        <p:nvGrpSpPr>
          <p:cNvPr id="294" name="Google Shape;294;g33d905c55fb_0_0"/>
          <p:cNvGrpSpPr/>
          <p:nvPr/>
        </p:nvGrpSpPr>
        <p:grpSpPr>
          <a:xfrm>
            <a:off x="1129871" y="3361875"/>
            <a:ext cx="5742900" cy="1216022"/>
            <a:chOff x="4511040" y="2957065"/>
            <a:chExt cx="5742900" cy="1216022"/>
          </a:xfrm>
        </p:grpSpPr>
        <p:sp>
          <p:nvSpPr>
            <p:cNvPr id="295" name="Google Shape;295;g33d905c55fb_0_0"/>
            <p:cNvSpPr/>
            <p:nvPr/>
          </p:nvSpPr>
          <p:spPr>
            <a:xfrm>
              <a:off x="4511040" y="2957065"/>
              <a:ext cx="2677500" cy="349800"/>
            </a:xfrm>
            <a:prstGeom prst="rect">
              <a:avLst/>
            </a:prstGeom>
            <a:noFill/>
            <a:ln>
              <a:noFill/>
            </a:ln>
          </p:spPr>
          <p:txBody>
            <a:bodyPr anchorCtr="0" anchor="ctr" bIns="36000" lIns="72000" spcFirstLastPara="1" rIns="72000" wrap="square" tIns="360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65CAA"/>
                  </a:solidFill>
                  <a:latin typeface="Roboto"/>
                  <a:ea typeface="Roboto"/>
                  <a:cs typeface="Roboto"/>
                  <a:sym typeface="Roboto"/>
                </a:rPr>
                <a:t>Workflows are DAGs</a:t>
              </a:r>
              <a:endParaRPr b="0" i="0" sz="1400" u="none" cap="none" strike="noStrike">
                <a:solidFill>
                  <a:srgbClr val="000000"/>
                </a:solidFill>
                <a:latin typeface="Arial"/>
                <a:ea typeface="Arial"/>
                <a:cs typeface="Arial"/>
                <a:sym typeface="Arial"/>
              </a:endParaRPr>
            </a:p>
          </p:txBody>
        </p:sp>
        <p:sp>
          <p:nvSpPr>
            <p:cNvPr id="296" name="Google Shape;296;g33d905c55fb_0_0"/>
            <p:cNvSpPr/>
            <p:nvPr/>
          </p:nvSpPr>
          <p:spPr>
            <a:xfrm>
              <a:off x="4511040" y="3300087"/>
              <a:ext cx="5742900" cy="873000"/>
            </a:xfrm>
            <a:prstGeom prst="rect">
              <a:avLst/>
            </a:prstGeom>
            <a:noFill/>
            <a:ln>
              <a:noFill/>
            </a:ln>
          </p:spPr>
          <p:txBody>
            <a:bodyPr anchorCtr="0" anchor="t" bIns="36000" lIns="72000" spcFirstLastPara="1" rIns="72000" wrap="square" tIns="36000">
              <a:noAutofit/>
            </a:bodyPr>
            <a:lstStyle/>
            <a:p>
              <a:pPr indent="-200025" lvl="0" marL="200025" marR="0" rtl="0" algn="l">
                <a:lnSpc>
                  <a:spcPct val="100000"/>
                </a:lnSpc>
                <a:spcBef>
                  <a:spcPts val="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Nodes: jobs, edges: dependencies</a:t>
              </a:r>
              <a:endParaRPr b="0" i="0" sz="1400" u="none" cap="none" strike="noStrike">
                <a:solidFill>
                  <a:srgbClr val="000000"/>
                </a:solidFill>
                <a:latin typeface="Arial"/>
                <a:ea typeface="Arial"/>
                <a:cs typeface="Arial"/>
                <a:sym typeface="Arial"/>
              </a:endParaRPr>
            </a:p>
            <a:p>
              <a:pPr indent="-200025" lvl="0" marL="200025" marR="0" rtl="0" algn="l">
                <a:lnSpc>
                  <a:spcPct val="100000"/>
                </a:lnSpc>
                <a:spcBef>
                  <a:spcPts val="60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No while loops, no conditional branches</a:t>
              </a:r>
              <a:endParaRPr b="0" i="0" sz="1400" u="none" cap="none" strike="noStrike">
                <a:solidFill>
                  <a:srgbClr val="000000"/>
                </a:solidFill>
                <a:latin typeface="Arial"/>
                <a:ea typeface="Arial"/>
                <a:cs typeface="Arial"/>
                <a:sym typeface="Arial"/>
              </a:endParaRPr>
            </a:p>
            <a:p>
              <a:pPr indent="-200025" lvl="0" marL="200025" marR="0" rtl="0" algn="l">
                <a:lnSpc>
                  <a:spcPct val="100000"/>
                </a:lnSpc>
                <a:spcBef>
                  <a:spcPts val="60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Jobs are standalone executables</a:t>
              </a:r>
              <a:endParaRPr b="0" i="0" sz="1400" u="none" cap="none" strike="noStrike">
                <a:solidFill>
                  <a:srgbClr val="000000"/>
                </a:solidFill>
                <a:latin typeface="Arial"/>
                <a:ea typeface="Arial"/>
                <a:cs typeface="Arial"/>
                <a:sym typeface="Arial"/>
              </a:endParaRPr>
            </a:p>
          </p:txBody>
        </p:sp>
      </p:grpSp>
      <p:sp>
        <p:nvSpPr>
          <p:cNvPr id="297" name="Google Shape;297;g33d905c55fb_0_0"/>
          <p:cNvSpPr/>
          <p:nvPr/>
        </p:nvSpPr>
        <p:spPr>
          <a:xfrm>
            <a:off x="1129871" y="4853349"/>
            <a:ext cx="4064100" cy="349800"/>
          </a:xfrm>
          <a:prstGeom prst="rect">
            <a:avLst/>
          </a:prstGeom>
          <a:noFill/>
          <a:ln>
            <a:noFill/>
          </a:ln>
        </p:spPr>
        <p:txBody>
          <a:bodyPr anchorCtr="0" anchor="ctr" bIns="36000" lIns="72000" spcFirstLastPara="1" rIns="72000" wrap="square" tIns="360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65CAA"/>
                </a:solidFill>
                <a:latin typeface="Roboto"/>
                <a:ea typeface="Roboto"/>
                <a:cs typeface="Roboto"/>
                <a:sym typeface="Roboto"/>
              </a:rPr>
              <a:t>Planning occurs ahead of execution</a:t>
            </a:r>
            <a:endParaRPr b="0" i="0" sz="1400" u="none" cap="none" strike="noStrike">
              <a:solidFill>
                <a:srgbClr val="000000"/>
              </a:solidFill>
              <a:latin typeface="Arial"/>
              <a:ea typeface="Arial"/>
              <a:cs typeface="Arial"/>
              <a:sym typeface="Arial"/>
            </a:endParaRPr>
          </a:p>
        </p:txBody>
      </p:sp>
      <p:grpSp>
        <p:nvGrpSpPr>
          <p:cNvPr id="298" name="Google Shape;298;g33d905c55fb_0_0"/>
          <p:cNvGrpSpPr/>
          <p:nvPr/>
        </p:nvGrpSpPr>
        <p:grpSpPr>
          <a:xfrm>
            <a:off x="1129801" y="5487210"/>
            <a:ext cx="5742770" cy="848938"/>
            <a:chOff x="4511040" y="4677983"/>
            <a:chExt cx="8079304" cy="848938"/>
          </a:xfrm>
        </p:grpSpPr>
        <p:sp>
          <p:nvSpPr>
            <p:cNvPr id="299" name="Google Shape;299;g33d905c55fb_0_0"/>
            <p:cNvSpPr/>
            <p:nvPr/>
          </p:nvSpPr>
          <p:spPr>
            <a:xfrm>
              <a:off x="4511044" y="4677983"/>
              <a:ext cx="8079300" cy="318900"/>
            </a:xfrm>
            <a:prstGeom prst="rect">
              <a:avLst/>
            </a:prstGeom>
            <a:noFill/>
            <a:ln>
              <a:noFill/>
            </a:ln>
          </p:spPr>
          <p:txBody>
            <a:bodyPr anchorCtr="0" anchor="t" bIns="36000" lIns="72000" spcFirstLastPara="1" rIns="72000" wrap="square" tIns="36000">
              <a:noAutofit/>
            </a:bodyPr>
            <a:lstStyle/>
            <a:p>
              <a:pPr indent="0" lvl="0" marL="0" marR="0" rtl="0" algn="l">
                <a:lnSpc>
                  <a:spcPct val="100000"/>
                </a:lnSpc>
                <a:spcBef>
                  <a:spcPts val="0"/>
                </a:spcBef>
                <a:spcAft>
                  <a:spcPts val="0"/>
                </a:spcAft>
                <a:buClr>
                  <a:srgbClr val="000000"/>
                </a:buClr>
                <a:buSzPts val="1600"/>
                <a:buFont typeface="Arial"/>
                <a:buNone/>
              </a:pPr>
              <a:r>
                <a:rPr b="1" i="0" lang="en-US" sz="1700" u="none" cap="none" strike="noStrike">
                  <a:solidFill>
                    <a:srgbClr val="365CAA"/>
                  </a:solidFill>
                  <a:latin typeface="Roboto"/>
                  <a:ea typeface="Roboto"/>
                  <a:cs typeface="Roboto"/>
                  <a:sym typeface="Roboto"/>
                </a:rPr>
                <a:t>Planning converts an abstract workflow into a concrete, executable workflow</a:t>
              </a:r>
              <a:endParaRPr b="0" i="0" sz="1500" u="none" cap="none" strike="noStrike">
                <a:solidFill>
                  <a:srgbClr val="000000"/>
                </a:solidFill>
                <a:latin typeface="Arial"/>
                <a:ea typeface="Arial"/>
                <a:cs typeface="Arial"/>
                <a:sym typeface="Arial"/>
              </a:endParaRPr>
            </a:p>
          </p:txBody>
        </p:sp>
        <p:sp>
          <p:nvSpPr>
            <p:cNvPr id="300" name="Google Shape;300;g33d905c55fb_0_0"/>
            <p:cNvSpPr/>
            <p:nvPr/>
          </p:nvSpPr>
          <p:spPr>
            <a:xfrm>
              <a:off x="4511040" y="5238921"/>
              <a:ext cx="5742900" cy="288000"/>
            </a:xfrm>
            <a:prstGeom prst="rect">
              <a:avLst/>
            </a:prstGeom>
            <a:noFill/>
            <a:ln>
              <a:noFill/>
            </a:ln>
          </p:spPr>
          <p:txBody>
            <a:bodyPr anchorCtr="0" anchor="t" bIns="36000" lIns="72000" spcFirstLastPara="1" rIns="72000" wrap="square" tIns="36000">
              <a:noAutofit/>
            </a:bodyPr>
            <a:lstStyle/>
            <a:p>
              <a:pPr indent="-200025" lvl="0" marL="200025" marR="0" rtl="0" algn="l">
                <a:lnSpc>
                  <a:spcPct val="100000"/>
                </a:lnSpc>
                <a:spcBef>
                  <a:spcPts val="0"/>
                </a:spcBef>
                <a:spcAft>
                  <a:spcPts val="0"/>
                </a:spcAft>
                <a:buClr>
                  <a:srgbClr val="74CA21"/>
                </a:buClr>
                <a:buSzPts val="1400"/>
                <a:buFont typeface="Noto Sans Symbols"/>
                <a:buChar char="▪"/>
              </a:pPr>
              <a:r>
                <a:rPr b="0" i="0" lang="en-US" sz="1400" u="none" cap="none" strike="noStrike">
                  <a:solidFill>
                    <a:srgbClr val="3F3F3F"/>
                  </a:solidFill>
                  <a:latin typeface="Roboto"/>
                  <a:ea typeface="Roboto"/>
                  <a:cs typeface="Roboto"/>
                  <a:sym typeface="Roboto"/>
                </a:rPr>
                <a:t>Planner is like a compiler</a:t>
              </a:r>
              <a:endParaRPr b="0" i="0" sz="1400" u="none" cap="none" strike="noStrike">
                <a:solidFill>
                  <a:srgbClr val="000000"/>
                </a:solidFill>
                <a:latin typeface="Arial"/>
                <a:ea typeface="Arial"/>
                <a:cs typeface="Arial"/>
                <a:sym typeface="Arial"/>
              </a:endParaRPr>
            </a:p>
          </p:txBody>
        </p:sp>
      </p:grpSp>
      <p:cxnSp>
        <p:nvCxnSpPr>
          <p:cNvPr id="301" name="Google Shape;301;g33d905c55fb_0_0"/>
          <p:cNvCxnSpPr/>
          <p:nvPr/>
        </p:nvCxnSpPr>
        <p:spPr>
          <a:xfrm>
            <a:off x="1129871" y="3223860"/>
            <a:ext cx="5550300" cy="0"/>
          </a:xfrm>
          <a:prstGeom prst="straightConnector1">
            <a:avLst/>
          </a:prstGeom>
          <a:noFill/>
          <a:ln cap="flat" cmpd="sng" w="9525">
            <a:solidFill>
              <a:srgbClr val="74CA21"/>
            </a:solidFill>
            <a:prstDash val="dash"/>
            <a:miter lim="800000"/>
            <a:headEnd len="sm" w="sm" type="none"/>
            <a:tailEnd len="sm" w="sm" type="none"/>
          </a:ln>
        </p:spPr>
      </p:cxnSp>
      <p:cxnSp>
        <p:nvCxnSpPr>
          <p:cNvPr id="302" name="Google Shape;302;g33d905c55fb_0_0"/>
          <p:cNvCxnSpPr/>
          <p:nvPr/>
        </p:nvCxnSpPr>
        <p:spPr>
          <a:xfrm>
            <a:off x="1129871" y="4704317"/>
            <a:ext cx="3645300" cy="0"/>
          </a:xfrm>
          <a:prstGeom prst="straightConnector1">
            <a:avLst/>
          </a:prstGeom>
          <a:noFill/>
          <a:ln cap="flat" cmpd="sng" w="9525">
            <a:solidFill>
              <a:srgbClr val="74CA21"/>
            </a:solidFill>
            <a:prstDash val="dash"/>
            <a:miter lim="800000"/>
            <a:headEnd len="sm" w="sm" type="none"/>
            <a:tailEnd len="sm" w="sm" type="none"/>
          </a:ln>
        </p:spPr>
      </p:cxnSp>
      <p:cxnSp>
        <p:nvCxnSpPr>
          <p:cNvPr id="303" name="Google Shape;303;g33d905c55fb_0_0"/>
          <p:cNvCxnSpPr/>
          <p:nvPr/>
        </p:nvCxnSpPr>
        <p:spPr>
          <a:xfrm>
            <a:off x="1129871" y="5348751"/>
            <a:ext cx="4064100" cy="0"/>
          </a:xfrm>
          <a:prstGeom prst="straightConnector1">
            <a:avLst/>
          </a:prstGeom>
          <a:noFill/>
          <a:ln cap="flat" cmpd="sng" w="9525">
            <a:solidFill>
              <a:srgbClr val="74CA21"/>
            </a:solidFill>
            <a:prstDash val="dash"/>
            <a:miter lim="800000"/>
            <a:headEnd len="sm" w="sm" type="none"/>
            <a:tailEnd len="sm" w="sm" type="none"/>
          </a:ln>
        </p:spPr>
      </p:cxnSp>
      <p:grpSp>
        <p:nvGrpSpPr>
          <p:cNvPr id="304" name="Google Shape;304;g33d905c55fb_0_0"/>
          <p:cNvGrpSpPr/>
          <p:nvPr/>
        </p:nvGrpSpPr>
        <p:grpSpPr>
          <a:xfrm>
            <a:off x="8596198" y="2073877"/>
            <a:ext cx="2934702" cy="3517764"/>
            <a:chOff x="928409" y="2383826"/>
            <a:chExt cx="2733261" cy="3276301"/>
          </a:xfrm>
        </p:grpSpPr>
        <p:cxnSp>
          <p:nvCxnSpPr>
            <p:cNvPr id="305" name="Google Shape;305;g33d905c55fb_0_0"/>
            <p:cNvCxnSpPr>
              <a:stCxn id="306" idx="3"/>
              <a:endCxn id="307" idx="0"/>
            </p:cNvCxnSpPr>
            <p:nvPr/>
          </p:nvCxnSpPr>
          <p:spPr>
            <a:xfrm flipH="1">
              <a:off x="1118920" y="2709030"/>
              <a:ext cx="10485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308" name="Google Shape;308;g33d905c55fb_0_0"/>
            <p:cNvCxnSpPr>
              <a:stCxn id="306" idx="3"/>
              <a:endCxn id="309" idx="0"/>
            </p:cNvCxnSpPr>
            <p:nvPr/>
          </p:nvCxnSpPr>
          <p:spPr>
            <a:xfrm flipH="1">
              <a:off x="1903120" y="2709030"/>
              <a:ext cx="2643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310" name="Google Shape;310;g33d905c55fb_0_0"/>
            <p:cNvCxnSpPr>
              <a:stCxn id="306" idx="5"/>
              <a:endCxn id="311" idx="0"/>
            </p:cNvCxnSpPr>
            <p:nvPr/>
          </p:nvCxnSpPr>
          <p:spPr>
            <a:xfrm>
              <a:off x="2436828" y="2709030"/>
              <a:ext cx="2502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312" name="Google Shape;312;g33d905c55fb_0_0"/>
            <p:cNvCxnSpPr>
              <a:stCxn id="306" idx="5"/>
              <a:endCxn id="313" idx="0"/>
            </p:cNvCxnSpPr>
            <p:nvPr/>
          </p:nvCxnSpPr>
          <p:spPr>
            <a:xfrm>
              <a:off x="2436828" y="2709030"/>
              <a:ext cx="1034400" cy="7110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314" name="Google Shape;314;g33d905c55fb_0_0"/>
            <p:cNvCxnSpPr>
              <a:stCxn id="309" idx="4"/>
              <a:endCxn id="315" idx="1"/>
            </p:cNvCxnSpPr>
            <p:nvPr/>
          </p:nvCxnSpPr>
          <p:spPr>
            <a:xfrm>
              <a:off x="1902996" y="3801096"/>
              <a:ext cx="2643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316" name="Google Shape;316;g33d905c55fb_0_0"/>
            <p:cNvCxnSpPr>
              <a:stCxn id="307" idx="4"/>
              <a:endCxn id="315" idx="1"/>
            </p:cNvCxnSpPr>
            <p:nvPr/>
          </p:nvCxnSpPr>
          <p:spPr>
            <a:xfrm>
              <a:off x="1118909" y="3801096"/>
              <a:ext cx="10485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317" name="Google Shape;317;g33d905c55fb_0_0"/>
            <p:cNvCxnSpPr>
              <a:stCxn id="311" idx="4"/>
              <a:endCxn id="315" idx="7"/>
            </p:cNvCxnSpPr>
            <p:nvPr/>
          </p:nvCxnSpPr>
          <p:spPr>
            <a:xfrm flipH="1">
              <a:off x="2436883" y="3801096"/>
              <a:ext cx="2502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318" name="Google Shape;318;g33d905c55fb_0_0"/>
            <p:cNvCxnSpPr>
              <a:stCxn id="313" idx="4"/>
              <a:endCxn id="315" idx="7"/>
            </p:cNvCxnSpPr>
            <p:nvPr/>
          </p:nvCxnSpPr>
          <p:spPr>
            <a:xfrm flipH="1">
              <a:off x="2436770" y="3801096"/>
              <a:ext cx="1034400" cy="725400"/>
            </a:xfrm>
            <a:prstGeom prst="straightConnector1">
              <a:avLst/>
            </a:prstGeom>
            <a:noFill/>
            <a:ln cap="flat" cmpd="sng" w="19050">
              <a:solidFill>
                <a:srgbClr val="2D75B6">
                  <a:alpha val="80000"/>
                </a:srgbClr>
              </a:solidFill>
              <a:prstDash val="solid"/>
              <a:miter lim="800000"/>
              <a:headEnd len="sm" w="sm" type="none"/>
              <a:tailEnd len="med" w="med" type="stealth"/>
            </a:ln>
          </p:spPr>
        </p:cxnSp>
        <p:cxnSp>
          <p:nvCxnSpPr>
            <p:cNvPr id="319" name="Google Shape;319;g33d905c55fb_0_0"/>
            <p:cNvCxnSpPr>
              <a:stCxn id="315" idx="4"/>
              <a:endCxn id="320" idx="0"/>
            </p:cNvCxnSpPr>
            <p:nvPr/>
          </p:nvCxnSpPr>
          <p:spPr>
            <a:xfrm>
              <a:off x="2302124" y="4851579"/>
              <a:ext cx="0" cy="427500"/>
            </a:xfrm>
            <a:prstGeom prst="straightConnector1">
              <a:avLst/>
            </a:prstGeom>
            <a:noFill/>
            <a:ln cap="flat" cmpd="sng" w="19050">
              <a:solidFill>
                <a:srgbClr val="2D75B6">
                  <a:alpha val="80000"/>
                </a:srgbClr>
              </a:solidFill>
              <a:prstDash val="solid"/>
              <a:miter lim="800000"/>
              <a:headEnd len="sm" w="sm" type="none"/>
              <a:tailEnd len="med" w="med" type="stealth"/>
            </a:ln>
          </p:spPr>
        </p:cxnSp>
        <p:sp>
          <p:nvSpPr>
            <p:cNvPr id="321" name="Google Shape;321;g33d905c55fb_0_0"/>
            <p:cNvSpPr/>
            <p:nvPr/>
          </p:nvSpPr>
          <p:spPr>
            <a:xfrm>
              <a:off x="2148308" y="2419547"/>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2" name="Google Shape;322;g33d905c55fb_0_0"/>
            <p:cNvSpPr/>
            <p:nvPr/>
          </p:nvSpPr>
          <p:spPr>
            <a:xfrm>
              <a:off x="965092"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3" name="Google Shape;323;g33d905c55fb_0_0"/>
            <p:cNvSpPr/>
            <p:nvPr/>
          </p:nvSpPr>
          <p:spPr>
            <a:xfrm>
              <a:off x="1749179"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4" name="Google Shape;324;g33d905c55fb_0_0"/>
            <p:cNvSpPr/>
            <p:nvPr/>
          </p:nvSpPr>
          <p:spPr>
            <a:xfrm>
              <a:off x="2533266"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5" name="Google Shape;325;g33d905c55fb_0_0"/>
            <p:cNvSpPr/>
            <p:nvPr/>
          </p:nvSpPr>
          <p:spPr>
            <a:xfrm>
              <a:off x="3317353" y="3456780"/>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6" name="Google Shape;326;g33d905c55fb_0_0"/>
            <p:cNvSpPr/>
            <p:nvPr/>
          </p:nvSpPr>
          <p:spPr>
            <a:xfrm>
              <a:off x="2148308" y="4507262"/>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7" name="Google Shape;327;g33d905c55fb_0_0"/>
            <p:cNvSpPr/>
            <p:nvPr/>
          </p:nvSpPr>
          <p:spPr>
            <a:xfrm>
              <a:off x="2148308" y="5315811"/>
              <a:ext cx="307500" cy="3075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06" name="Google Shape;306;g33d905c55fb_0_0"/>
            <p:cNvSpPr/>
            <p:nvPr/>
          </p:nvSpPr>
          <p:spPr>
            <a:xfrm>
              <a:off x="2111624" y="238382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07" name="Google Shape;307;g33d905c55fb_0_0"/>
            <p:cNvSpPr/>
            <p:nvPr/>
          </p:nvSpPr>
          <p:spPr>
            <a:xfrm>
              <a:off x="928409"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09" name="Google Shape;309;g33d905c55fb_0_0"/>
            <p:cNvSpPr/>
            <p:nvPr/>
          </p:nvSpPr>
          <p:spPr>
            <a:xfrm>
              <a:off x="1712496"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11" name="Google Shape;311;g33d905c55fb_0_0"/>
            <p:cNvSpPr/>
            <p:nvPr/>
          </p:nvSpPr>
          <p:spPr>
            <a:xfrm>
              <a:off x="2496583"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13" name="Google Shape;313;g33d905c55fb_0_0"/>
            <p:cNvSpPr/>
            <p:nvPr/>
          </p:nvSpPr>
          <p:spPr>
            <a:xfrm>
              <a:off x="3280670" y="3420096"/>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15" name="Google Shape;315;g33d905c55fb_0_0"/>
            <p:cNvSpPr/>
            <p:nvPr/>
          </p:nvSpPr>
          <p:spPr>
            <a:xfrm>
              <a:off x="2111624" y="4470579"/>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0" name="Google Shape;320;g33d905c55fb_0_0"/>
            <p:cNvSpPr/>
            <p:nvPr/>
          </p:nvSpPr>
          <p:spPr>
            <a:xfrm>
              <a:off x="2111624" y="5279127"/>
              <a:ext cx="381000" cy="381000"/>
            </a:xfrm>
            <a:prstGeom prst="ellipse">
              <a:avLst/>
            </a:prstGeom>
            <a:noFill/>
            <a:ln cap="flat" cmpd="sng" w="19050">
              <a:solidFill>
                <a:srgbClr val="2D75B6">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sp>
        <p:nvSpPr>
          <p:cNvPr id="328" name="Google Shape;328;g33d905c55fb_0_0"/>
          <p:cNvSpPr txBox="1"/>
          <p:nvPr>
            <p:ph idx="12" type="sldNum"/>
          </p:nvPr>
        </p:nvSpPr>
        <p:spPr>
          <a:xfrm>
            <a:off x="9305081"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9" name="Google Shape;329;g33d905c55fb_0_0"/>
          <p:cNvSpPr/>
          <p:nvPr/>
        </p:nvSpPr>
        <p:spPr>
          <a:xfrm flipH="1">
            <a:off x="955195" y="1650037"/>
            <a:ext cx="109200" cy="109200"/>
          </a:xfrm>
          <a:prstGeom prst="rtTriangle">
            <a:avLst/>
          </a:prstGeom>
          <a:solidFill>
            <a:srgbClr val="BA08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0" name="Google Shape;330;g33d905c55fb_0_0"/>
          <p:cNvSpPr/>
          <p:nvPr/>
        </p:nvSpPr>
        <p:spPr>
          <a:xfrm flipH="1">
            <a:off x="955195" y="3473619"/>
            <a:ext cx="109200" cy="109200"/>
          </a:xfrm>
          <a:prstGeom prst="rtTriangle">
            <a:avLst/>
          </a:prstGeom>
          <a:solidFill>
            <a:srgbClr val="BA08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1" name="Google Shape;331;g33d905c55fb_0_0"/>
          <p:cNvSpPr/>
          <p:nvPr/>
        </p:nvSpPr>
        <p:spPr>
          <a:xfrm flipH="1">
            <a:off x="955195" y="4966177"/>
            <a:ext cx="109200" cy="109200"/>
          </a:xfrm>
          <a:prstGeom prst="rtTriangle">
            <a:avLst/>
          </a:prstGeom>
          <a:solidFill>
            <a:srgbClr val="BA08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2" name="Google Shape;332;g33d905c55fb_0_0"/>
          <p:cNvSpPr/>
          <p:nvPr/>
        </p:nvSpPr>
        <p:spPr>
          <a:xfrm flipH="1">
            <a:off x="955195" y="5571595"/>
            <a:ext cx="109200" cy="109200"/>
          </a:xfrm>
          <a:prstGeom prst="rtTriangle">
            <a:avLst/>
          </a:prstGeom>
          <a:solidFill>
            <a:srgbClr val="BA08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3" name="Google Shape;333;g33d905c55fb_0_0"/>
          <p:cNvSpPr/>
          <p:nvPr/>
        </p:nvSpPr>
        <p:spPr>
          <a:xfrm>
            <a:off x="7056475" y="1994075"/>
            <a:ext cx="4713600" cy="41052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2700000" dist="1143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chemeClr val="dk2"/>
                </a:solidFill>
                <a:latin typeface="Calibri"/>
                <a:ea typeface="Calibri"/>
                <a:cs typeface="Calibri"/>
                <a:sym typeface="Calibri"/>
              </a:rPr>
              <a:t>Pegasus reasons about data, in order to do automatic placement, movement, and integrity.</a:t>
            </a:r>
            <a:endParaRPr b="1" sz="28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33a589d1dd8_1_205"/>
          <p:cNvSpPr txBox="1"/>
          <p:nvPr>
            <p:ph type="title"/>
          </p:nvPr>
        </p:nvSpPr>
        <p:spPr>
          <a:xfrm>
            <a:off x="838200" y="1203325"/>
            <a:ext cx="10515600" cy="9543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2D75B6"/>
              </a:buClr>
              <a:buSzPts val="3200"/>
              <a:buFont typeface="Roboto Black"/>
              <a:buNone/>
            </a:pPr>
            <a:r>
              <a:rPr lang="en-US"/>
              <a:t>Pegasus provides APIs </a:t>
            </a:r>
            <a:br>
              <a:rPr lang="en-US"/>
            </a:br>
            <a:r>
              <a:rPr lang="en-US"/>
              <a:t>to generate the Abstract Workflow</a:t>
            </a:r>
            <a:endParaRPr/>
          </a:p>
        </p:txBody>
      </p:sp>
      <p:sp>
        <p:nvSpPr>
          <p:cNvPr id="339" name="Google Shape;339;g33a589d1dd8_1_205"/>
          <p:cNvSpPr/>
          <p:nvPr/>
        </p:nvSpPr>
        <p:spPr>
          <a:xfrm>
            <a:off x="6513537" y="2944201"/>
            <a:ext cx="1459500" cy="57690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40" name="Google Shape;340;g33a589d1dd8_1_205"/>
          <p:cNvSpPr/>
          <p:nvPr/>
        </p:nvSpPr>
        <p:spPr>
          <a:xfrm>
            <a:off x="6526238" y="3660662"/>
            <a:ext cx="1308000" cy="57690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41" name="Google Shape;341;g33a589d1dd8_1_205"/>
          <p:cNvSpPr/>
          <p:nvPr/>
        </p:nvSpPr>
        <p:spPr>
          <a:xfrm>
            <a:off x="6488137" y="4468969"/>
            <a:ext cx="1242000" cy="57690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nvGrpSpPr>
          <p:cNvPr id="342" name="Google Shape;342;g33a589d1dd8_1_205"/>
          <p:cNvGrpSpPr/>
          <p:nvPr/>
        </p:nvGrpSpPr>
        <p:grpSpPr>
          <a:xfrm>
            <a:off x="3836124" y="2682805"/>
            <a:ext cx="3048830" cy="3830838"/>
            <a:chOff x="4152356" y="2178421"/>
            <a:chExt cx="2751900" cy="3500400"/>
          </a:xfrm>
        </p:grpSpPr>
        <p:sp>
          <p:nvSpPr>
            <p:cNvPr id="343" name="Google Shape;343;g33a589d1dd8_1_205"/>
            <p:cNvSpPr/>
            <p:nvPr/>
          </p:nvSpPr>
          <p:spPr>
            <a:xfrm>
              <a:off x="4152356" y="2178421"/>
              <a:ext cx="2751900" cy="3500400"/>
            </a:xfrm>
            <a:prstGeom prst="rect">
              <a:avLst/>
            </a:prstGeom>
            <a:solidFill>
              <a:schemeClr val="lt1"/>
            </a:solidFill>
            <a:ln>
              <a:noFill/>
            </a:ln>
            <a:effectLst>
              <a:outerShdw blurRad="101600" rotWithShape="0" algn="tl" dir="2700000" dist="25400">
                <a:srgbClr val="000000">
                  <a:alpha val="1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pic>
          <p:nvPicPr>
            <p:cNvPr id="344" name="Google Shape;344;g33a589d1dd8_1_205"/>
            <p:cNvPicPr preferRelativeResize="0"/>
            <p:nvPr/>
          </p:nvPicPr>
          <p:blipFill rotWithShape="1">
            <a:blip r:embed="rId3">
              <a:alphaModFix/>
            </a:blip>
            <a:srcRect b="0" l="0" r="0" t="0"/>
            <a:stretch/>
          </p:blipFill>
          <p:spPr>
            <a:xfrm>
              <a:off x="4326711" y="2268036"/>
              <a:ext cx="2403195" cy="3321064"/>
            </a:xfrm>
            <a:prstGeom prst="rect">
              <a:avLst/>
            </a:prstGeom>
            <a:noFill/>
            <a:ln>
              <a:noFill/>
            </a:ln>
          </p:spPr>
        </p:pic>
      </p:grpSp>
      <p:grpSp>
        <p:nvGrpSpPr>
          <p:cNvPr id="345" name="Google Shape;345;g33a589d1dd8_1_205"/>
          <p:cNvGrpSpPr/>
          <p:nvPr/>
        </p:nvGrpSpPr>
        <p:grpSpPr>
          <a:xfrm>
            <a:off x="8607450" y="2799031"/>
            <a:ext cx="2802737" cy="3758119"/>
            <a:chOff x="9072411" y="2897359"/>
            <a:chExt cx="2083200" cy="2957053"/>
          </a:xfrm>
        </p:grpSpPr>
        <p:sp>
          <p:nvSpPr>
            <p:cNvPr id="346" name="Google Shape;346;g33a589d1dd8_1_205"/>
            <p:cNvSpPr/>
            <p:nvPr/>
          </p:nvSpPr>
          <p:spPr>
            <a:xfrm>
              <a:off x="9072411" y="2897359"/>
              <a:ext cx="2083200" cy="2953200"/>
            </a:xfrm>
            <a:prstGeom prst="rect">
              <a:avLst/>
            </a:prstGeom>
            <a:solidFill>
              <a:schemeClr val="lt1"/>
            </a:solidFill>
            <a:ln>
              <a:noFill/>
            </a:ln>
            <a:effectLst>
              <a:outerShdw blurRad="101600" rotWithShape="0" algn="tl" dir="2700000" dist="25400">
                <a:srgbClr val="000000">
                  <a:alpha val="1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pic>
          <p:nvPicPr>
            <p:cNvPr id="347" name="Google Shape;347;g33a589d1dd8_1_205"/>
            <p:cNvPicPr preferRelativeResize="0"/>
            <p:nvPr/>
          </p:nvPicPr>
          <p:blipFill rotWithShape="1">
            <a:blip r:embed="rId4">
              <a:alphaModFix/>
            </a:blip>
            <a:srcRect b="0" l="0" r="0" t="0"/>
            <a:stretch/>
          </p:blipFill>
          <p:spPr>
            <a:xfrm>
              <a:off x="9266240" y="2901252"/>
              <a:ext cx="1632363" cy="2953160"/>
            </a:xfrm>
            <a:prstGeom prst="rect">
              <a:avLst/>
            </a:prstGeom>
            <a:noFill/>
            <a:ln>
              <a:noFill/>
            </a:ln>
          </p:spPr>
        </p:pic>
      </p:grpSp>
      <p:sp>
        <p:nvSpPr>
          <p:cNvPr id="348" name="Google Shape;348;g33a589d1dd8_1_205"/>
          <p:cNvSpPr/>
          <p:nvPr/>
        </p:nvSpPr>
        <p:spPr>
          <a:xfrm>
            <a:off x="9876375" y="1895425"/>
            <a:ext cx="2373600" cy="903600"/>
          </a:xfrm>
          <a:prstGeom prst="rect">
            <a:avLst/>
          </a:prstGeom>
          <a:noFill/>
          <a:ln>
            <a:noFill/>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B3C6E7"/>
                </a:solidFill>
                <a:latin typeface="Roboto"/>
                <a:ea typeface="Roboto"/>
                <a:cs typeface="Roboto"/>
                <a:sym typeface="Roboto"/>
              </a:rPr>
              <a:t>Abstract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B3C6E7"/>
                </a:solidFill>
                <a:latin typeface="Roboto"/>
                <a:ea typeface="Roboto"/>
                <a:cs typeface="Roboto"/>
                <a:sym typeface="Roboto"/>
              </a:rPr>
              <a:t> Workflow</a:t>
            </a:r>
            <a:endParaRPr b="0" i="0" sz="1400" u="none" cap="none" strike="noStrike">
              <a:solidFill>
                <a:srgbClr val="000000"/>
              </a:solidFill>
              <a:latin typeface="Arial"/>
              <a:ea typeface="Arial"/>
              <a:cs typeface="Arial"/>
              <a:sym typeface="Arial"/>
            </a:endParaRPr>
          </a:p>
        </p:txBody>
      </p:sp>
      <p:sp>
        <p:nvSpPr>
          <p:cNvPr id="349" name="Google Shape;349;g33a589d1dd8_1_205"/>
          <p:cNvSpPr/>
          <p:nvPr/>
        </p:nvSpPr>
        <p:spPr>
          <a:xfrm>
            <a:off x="9724223" y="4893757"/>
            <a:ext cx="1737600"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2D75B6"/>
                </a:solidFill>
                <a:latin typeface="Roboto"/>
                <a:ea typeface="Roboto"/>
                <a:cs typeface="Roboto"/>
                <a:sym typeface="Roboto"/>
              </a:rPr>
              <a:t>YAML Formatted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2D75B6"/>
              </a:solidFill>
              <a:latin typeface="Roboto"/>
              <a:ea typeface="Roboto"/>
              <a:cs typeface="Roboto"/>
              <a:sym typeface="Roboto"/>
            </a:endParaRPr>
          </a:p>
        </p:txBody>
      </p:sp>
      <p:sp>
        <p:nvSpPr>
          <p:cNvPr id="350" name="Google Shape;350;g33a589d1dd8_1_205"/>
          <p:cNvSpPr/>
          <p:nvPr/>
        </p:nvSpPr>
        <p:spPr>
          <a:xfrm>
            <a:off x="2583151" y="4353072"/>
            <a:ext cx="1138500" cy="591300"/>
          </a:xfrm>
          <a:prstGeom prst="rightArrow">
            <a:avLst>
              <a:gd fmla="val 84765" name="adj1"/>
              <a:gd fmla="val 45421" name="adj2"/>
            </a:avLst>
          </a:prstGeom>
          <a:gradFill>
            <a:gsLst>
              <a:gs pos="0">
                <a:srgbClr val="4AB9C4">
                  <a:alpha val="0"/>
                </a:srgbClr>
              </a:gs>
              <a:gs pos="100000">
                <a:srgbClr val="4AB9C4">
                  <a:alpha val="47843"/>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pic>
        <p:nvPicPr>
          <p:cNvPr id="351" name="Google Shape;351;g33a589d1dd8_1_205"/>
          <p:cNvPicPr preferRelativeResize="0"/>
          <p:nvPr/>
        </p:nvPicPr>
        <p:blipFill rotWithShape="1">
          <a:blip r:embed="rId5">
            <a:alphaModFix/>
          </a:blip>
          <a:srcRect b="0" l="0" r="0" t="0"/>
          <a:stretch/>
        </p:blipFill>
        <p:spPr>
          <a:xfrm>
            <a:off x="7067890" y="3788746"/>
            <a:ext cx="523975" cy="320605"/>
          </a:xfrm>
          <a:prstGeom prst="rect">
            <a:avLst/>
          </a:prstGeom>
          <a:noFill/>
          <a:ln>
            <a:noFill/>
          </a:ln>
        </p:spPr>
      </p:pic>
      <p:pic>
        <p:nvPicPr>
          <p:cNvPr descr="https://upload.wikimedia.org/wikipedia/commons/thumb/f/f8/Python_logo_and_wordmark.svg/2000px-Python_logo_and_wordmark.svg.png" id="352" name="Google Shape;352;g33a589d1dd8_1_205"/>
          <p:cNvPicPr preferRelativeResize="0"/>
          <p:nvPr/>
        </p:nvPicPr>
        <p:blipFill rotWithShape="1">
          <a:blip r:embed="rId6">
            <a:alphaModFix/>
          </a:blip>
          <a:srcRect b="0" l="0" r="0" t="0"/>
          <a:stretch/>
        </p:blipFill>
        <p:spPr>
          <a:xfrm>
            <a:off x="7067890" y="3125326"/>
            <a:ext cx="810878" cy="240648"/>
          </a:xfrm>
          <a:prstGeom prst="rect">
            <a:avLst/>
          </a:prstGeom>
          <a:noFill/>
          <a:ln>
            <a:noFill/>
          </a:ln>
        </p:spPr>
      </p:pic>
      <p:pic>
        <p:nvPicPr>
          <p:cNvPr id="353" name="Google Shape;353;g33a589d1dd8_1_205"/>
          <p:cNvPicPr preferRelativeResize="0"/>
          <p:nvPr/>
        </p:nvPicPr>
        <p:blipFill rotWithShape="1">
          <a:blip r:embed="rId7">
            <a:alphaModFix/>
          </a:blip>
          <a:srcRect b="0" l="0" r="0" t="0"/>
          <a:stretch/>
        </p:blipFill>
        <p:spPr>
          <a:xfrm>
            <a:off x="7044237" y="4558336"/>
            <a:ext cx="398037" cy="398037"/>
          </a:xfrm>
          <a:prstGeom prst="rect">
            <a:avLst/>
          </a:prstGeom>
          <a:noFill/>
          <a:ln>
            <a:noFill/>
          </a:ln>
        </p:spPr>
      </p:pic>
      <p:sp>
        <p:nvSpPr>
          <p:cNvPr id="354" name="Google Shape;354;g33a589d1dd8_1_205"/>
          <p:cNvSpPr/>
          <p:nvPr/>
        </p:nvSpPr>
        <p:spPr>
          <a:xfrm>
            <a:off x="7876948" y="4302663"/>
            <a:ext cx="849600" cy="591300"/>
          </a:xfrm>
          <a:prstGeom prst="rightArrow">
            <a:avLst>
              <a:gd fmla="val 84765" name="adj1"/>
              <a:gd fmla="val 45421" name="adj2"/>
            </a:avLst>
          </a:prstGeom>
          <a:gradFill>
            <a:gsLst>
              <a:gs pos="0">
                <a:srgbClr val="4AB9C4">
                  <a:alpha val="0"/>
                </a:srgbClr>
              </a:gs>
              <a:gs pos="100000">
                <a:srgbClr val="4AB9C4">
                  <a:alpha val="47843"/>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pic>
        <p:nvPicPr>
          <p:cNvPr descr="Document.pdf" id="355" name="Google Shape;355;g33a589d1dd8_1_205"/>
          <p:cNvPicPr preferRelativeResize="0"/>
          <p:nvPr/>
        </p:nvPicPr>
        <p:blipFill rotWithShape="1">
          <a:blip r:embed="rId8">
            <a:alphaModFix/>
          </a:blip>
          <a:srcRect b="0" l="0" r="0" t="0"/>
          <a:stretch/>
        </p:blipFill>
        <p:spPr>
          <a:xfrm rot="10518189">
            <a:off x="695771" y="2897591"/>
            <a:ext cx="2261121" cy="3237326"/>
          </a:xfrm>
          <a:prstGeom prst="rect">
            <a:avLst/>
          </a:prstGeom>
          <a:noFill/>
          <a:ln>
            <a:noFill/>
          </a:ln>
          <a:effectLst>
            <a:outerShdw blurRad="101600" rotWithShape="0" algn="tl" dir="2700000" dist="50800">
              <a:srgbClr val="000000">
                <a:alpha val="20000"/>
              </a:srgbClr>
            </a:outerShdw>
          </a:effectLst>
        </p:spPr>
      </p:pic>
      <p:sp>
        <p:nvSpPr>
          <p:cNvPr id="356" name="Google Shape;356;g33a589d1dd8_1_205"/>
          <p:cNvSpPr txBox="1"/>
          <p:nvPr>
            <p:ph idx="12" type="sldNum"/>
          </p:nvPr>
        </p:nvSpPr>
        <p:spPr>
          <a:xfrm>
            <a:off x="9305081" y="61277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57" name="Google Shape;357;g33a589d1dd8_1_205"/>
          <p:cNvGrpSpPr/>
          <p:nvPr/>
        </p:nvGrpSpPr>
        <p:grpSpPr>
          <a:xfrm>
            <a:off x="8935596" y="1235517"/>
            <a:ext cx="1542890" cy="1505090"/>
            <a:chOff x="9389414" y="1142118"/>
            <a:chExt cx="1542890" cy="1505090"/>
          </a:xfrm>
        </p:grpSpPr>
        <p:cxnSp>
          <p:nvCxnSpPr>
            <p:cNvPr id="358" name="Google Shape;358;g33a589d1dd8_1_205"/>
            <p:cNvCxnSpPr>
              <a:stCxn id="359" idx="3"/>
              <a:endCxn id="360" idx="0"/>
            </p:cNvCxnSpPr>
            <p:nvPr/>
          </p:nvCxnSpPr>
          <p:spPr>
            <a:xfrm flipH="1">
              <a:off x="9496909" y="1325717"/>
              <a:ext cx="591900" cy="276900"/>
            </a:xfrm>
            <a:prstGeom prst="straightConnector1">
              <a:avLst/>
            </a:prstGeom>
            <a:noFill/>
            <a:ln cap="flat" cmpd="sng" w="12700">
              <a:solidFill>
                <a:srgbClr val="595959">
                  <a:alpha val="80000"/>
                </a:srgbClr>
              </a:solidFill>
              <a:prstDash val="solid"/>
              <a:miter lim="800000"/>
              <a:headEnd len="sm" w="sm" type="none"/>
              <a:tailEnd len="sm" w="sm" type="stealth"/>
            </a:ln>
          </p:spPr>
        </p:cxnSp>
        <p:cxnSp>
          <p:nvCxnSpPr>
            <p:cNvPr id="361" name="Google Shape;361;g33a589d1dd8_1_205"/>
            <p:cNvCxnSpPr>
              <a:stCxn id="359" idx="3"/>
              <a:endCxn id="362" idx="0"/>
            </p:cNvCxnSpPr>
            <p:nvPr/>
          </p:nvCxnSpPr>
          <p:spPr>
            <a:xfrm flipH="1">
              <a:off x="9939709" y="1325717"/>
              <a:ext cx="149100" cy="276900"/>
            </a:xfrm>
            <a:prstGeom prst="straightConnector1">
              <a:avLst/>
            </a:prstGeom>
            <a:noFill/>
            <a:ln cap="flat" cmpd="sng" w="12700">
              <a:solidFill>
                <a:srgbClr val="595959">
                  <a:alpha val="80000"/>
                </a:srgbClr>
              </a:solidFill>
              <a:prstDash val="solid"/>
              <a:miter lim="800000"/>
              <a:headEnd len="sm" w="sm" type="none"/>
              <a:tailEnd len="sm" w="sm" type="stealth"/>
            </a:ln>
          </p:spPr>
        </p:cxnSp>
        <p:cxnSp>
          <p:nvCxnSpPr>
            <p:cNvPr id="363" name="Google Shape;363;g33a589d1dd8_1_205"/>
            <p:cNvCxnSpPr>
              <a:stCxn id="359" idx="5"/>
              <a:endCxn id="364" idx="0"/>
            </p:cNvCxnSpPr>
            <p:nvPr/>
          </p:nvCxnSpPr>
          <p:spPr>
            <a:xfrm>
              <a:off x="10240907" y="1325717"/>
              <a:ext cx="141300" cy="276900"/>
            </a:xfrm>
            <a:prstGeom prst="straightConnector1">
              <a:avLst/>
            </a:prstGeom>
            <a:noFill/>
            <a:ln cap="flat" cmpd="sng" w="12700">
              <a:solidFill>
                <a:srgbClr val="595959">
                  <a:alpha val="80000"/>
                </a:srgbClr>
              </a:solidFill>
              <a:prstDash val="solid"/>
              <a:miter lim="800000"/>
              <a:headEnd len="sm" w="sm" type="none"/>
              <a:tailEnd len="sm" w="sm" type="stealth"/>
            </a:ln>
          </p:spPr>
        </p:cxnSp>
        <p:cxnSp>
          <p:nvCxnSpPr>
            <p:cNvPr id="365" name="Google Shape;365;g33a589d1dd8_1_205"/>
            <p:cNvCxnSpPr>
              <a:stCxn id="359" idx="5"/>
              <a:endCxn id="366" idx="0"/>
            </p:cNvCxnSpPr>
            <p:nvPr/>
          </p:nvCxnSpPr>
          <p:spPr>
            <a:xfrm>
              <a:off x="10240907" y="1325717"/>
              <a:ext cx="583800" cy="276900"/>
            </a:xfrm>
            <a:prstGeom prst="straightConnector1">
              <a:avLst/>
            </a:prstGeom>
            <a:noFill/>
            <a:ln cap="flat" cmpd="sng" w="12700">
              <a:solidFill>
                <a:srgbClr val="595959">
                  <a:alpha val="80000"/>
                </a:srgbClr>
              </a:solidFill>
              <a:prstDash val="solid"/>
              <a:miter lim="800000"/>
              <a:headEnd len="sm" w="sm" type="none"/>
              <a:tailEnd len="sm" w="sm" type="stealth"/>
            </a:ln>
          </p:spPr>
        </p:cxnSp>
        <p:cxnSp>
          <p:nvCxnSpPr>
            <p:cNvPr id="367" name="Google Shape;367;g33a589d1dd8_1_205"/>
            <p:cNvCxnSpPr>
              <a:stCxn id="362" idx="4"/>
              <a:endCxn id="368" idx="1"/>
            </p:cNvCxnSpPr>
            <p:nvPr/>
          </p:nvCxnSpPr>
          <p:spPr>
            <a:xfrm>
              <a:off x="9939561" y="1817830"/>
              <a:ext cx="149100" cy="256200"/>
            </a:xfrm>
            <a:prstGeom prst="straightConnector1">
              <a:avLst/>
            </a:prstGeom>
            <a:noFill/>
            <a:ln cap="flat" cmpd="sng" w="12700">
              <a:solidFill>
                <a:srgbClr val="595959">
                  <a:alpha val="80000"/>
                </a:srgbClr>
              </a:solidFill>
              <a:prstDash val="solid"/>
              <a:miter lim="800000"/>
              <a:headEnd len="sm" w="sm" type="none"/>
              <a:tailEnd len="sm" w="sm" type="stealth"/>
            </a:ln>
          </p:spPr>
        </p:cxnSp>
        <p:cxnSp>
          <p:nvCxnSpPr>
            <p:cNvPr id="369" name="Google Shape;369;g33a589d1dd8_1_205"/>
            <p:cNvCxnSpPr>
              <a:stCxn id="360" idx="4"/>
              <a:endCxn id="368" idx="1"/>
            </p:cNvCxnSpPr>
            <p:nvPr/>
          </p:nvCxnSpPr>
          <p:spPr>
            <a:xfrm>
              <a:off x="9496964" y="1817830"/>
              <a:ext cx="591900" cy="256200"/>
            </a:xfrm>
            <a:prstGeom prst="straightConnector1">
              <a:avLst/>
            </a:prstGeom>
            <a:noFill/>
            <a:ln cap="flat" cmpd="sng" w="12700">
              <a:solidFill>
                <a:srgbClr val="595959">
                  <a:alpha val="80000"/>
                </a:srgbClr>
              </a:solidFill>
              <a:prstDash val="solid"/>
              <a:miter lim="800000"/>
              <a:headEnd len="sm" w="sm" type="none"/>
              <a:tailEnd len="sm" w="sm" type="stealth"/>
            </a:ln>
          </p:spPr>
        </p:cxnSp>
        <p:cxnSp>
          <p:nvCxnSpPr>
            <p:cNvPr id="370" name="Google Shape;370;g33a589d1dd8_1_205"/>
            <p:cNvCxnSpPr>
              <a:stCxn id="364" idx="4"/>
              <a:endCxn id="368" idx="7"/>
            </p:cNvCxnSpPr>
            <p:nvPr/>
          </p:nvCxnSpPr>
          <p:spPr>
            <a:xfrm flipH="1">
              <a:off x="10240857" y="1817830"/>
              <a:ext cx="141300" cy="256200"/>
            </a:xfrm>
            <a:prstGeom prst="straightConnector1">
              <a:avLst/>
            </a:prstGeom>
            <a:noFill/>
            <a:ln cap="flat" cmpd="sng" w="12700">
              <a:solidFill>
                <a:srgbClr val="595959">
                  <a:alpha val="80000"/>
                </a:srgbClr>
              </a:solidFill>
              <a:prstDash val="solid"/>
              <a:miter lim="800000"/>
              <a:headEnd len="sm" w="sm" type="none"/>
              <a:tailEnd len="sm" w="sm" type="stealth"/>
            </a:ln>
          </p:spPr>
        </p:cxnSp>
        <p:cxnSp>
          <p:nvCxnSpPr>
            <p:cNvPr id="371" name="Google Shape;371;g33a589d1dd8_1_205"/>
            <p:cNvCxnSpPr>
              <a:stCxn id="366" idx="4"/>
              <a:endCxn id="368" idx="7"/>
            </p:cNvCxnSpPr>
            <p:nvPr/>
          </p:nvCxnSpPr>
          <p:spPr>
            <a:xfrm flipH="1">
              <a:off x="10240954" y="1817830"/>
              <a:ext cx="583800" cy="256200"/>
            </a:xfrm>
            <a:prstGeom prst="straightConnector1">
              <a:avLst/>
            </a:prstGeom>
            <a:noFill/>
            <a:ln cap="flat" cmpd="sng" w="12700">
              <a:solidFill>
                <a:srgbClr val="595959">
                  <a:alpha val="80000"/>
                </a:srgbClr>
              </a:solidFill>
              <a:prstDash val="solid"/>
              <a:miter lim="800000"/>
              <a:headEnd len="sm" w="sm" type="none"/>
              <a:tailEnd len="sm" w="sm" type="stealth"/>
            </a:ln>
          </p:spPr>
        </p:cxnSp>
        <p:cxnSp>
          <p:nvCxnSpPr>
            <p:cNvPr id="372" name="Google Shape;372;g33a589d1dd8_1_205"/>
            <p:cNvCxnSpPr>
              <a:stCxn id="368" idx="4"/>
              <a:endCxn id="373" idx="0"/>
            </p:cNvCxnSpPr>
            <p:nvPr/>
          </p:nvCxnSpPr>
          <p:spPr>
            <a:xfrm>
              <a:off x="10164858" y="2257735"/>
              <a:ext cx="0" cy="174300"/>
            </a:xfrm>
            <a:prstGeom prst="straightConnector1">
              <a:avLst/>
            </a:prstGeom>
            <a:noFill/>
            <a:ln cap="flat" cmpd="sng" w="12700">
              <a:solidFill>
                <a:srgbClr val="595959">
                  <a:alpha val="80000"/>
                </a:srgbClr>
              </a:solidFill>
              <a:prstDash val="solid"/>
              <a:miter lim="800000"/>
              <a:headEnd len="sm" w="sm" type="none"/>
              <a:tailEnd len="sm" w="sm" type="stealth"/>
            </a:ln>
          </p:spPr>
        </p:cxnSp>
        <p:sp>
          <p:nvSpPr>
            <p:cNvPr id="374" name="Google Shape;374;g33a589d1dd8_1_205"/>
            <p:cNvSpPr/>
            <p:nvPr/>
          </p:nvSpPr>
          <p:spPr>
            <a:xfrm>
              <a:off x="10078015" y="1162282"/>
              <a:ext cx="173700" cy="1737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75" name="Google Shape;375;g33a589d1dd8_1_205"/>
            <p:cNvSpPr/>
            <p:nvPr/>
          </p:nvSpPr>
          <p:spPr>
            <a:xfrm>
              <a:off x="9410121" y="1623437"/>
              <a:ext cx="173700" cy="1737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76" name="Google Shape;376;g33a589d1dd8_1_205"/>
            <p:cNvSpPr/>
            <p:nvPr/>
          </p:nvSpPr>
          <p:spPr>
            <a:xfrm>
              <a:off x="9852717" y="1623437"/>
              <a:ext cx="173700" cy="1737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77" name="Google Shape;377;g33a589d1dd8_1_205"/>
            <p:cNvSpPr/>
            <p:nvPr/>
          </p:nvSpPr>
          <p:spPr>
            <a:xfrm>
              <a:off x="10295314" y="1623437"/>
              <a:ext cx="173700" cy="1737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78" name="Google Shape;378;g33a589d1dd8_1_205"/>
            <p:cNvSpPr/>
            <p:nvPr/>
          </p:nvSpPr>
          <p:spPr>
            <a:xfrm>
              <a:off x="10737911" y="1623437"/>
              <a:ext cx="173700" cy="1737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79" name="Google Shape;379;g33a589d1dd8_1_205"/>
            <p:cNvSpPr/>
            <p:nvPr/>
          </p:nvSpPr>
          <p:spPr>
            <a:xfrm>
              <a:off x="10078015" y="2063342"/>
              <a:ext cx="173700" cy="1737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80" name="Google Shape;380;g33a589d1dd8_1_205"/>
            <p:cNvSpPr/>
            <p:nvPr/>
          </p:nvSpPr>
          <p:spPr>
            <a:xfrm>
              <a:off x="10078015" y="2452815"/>
              <a:ext cx="173700" cy="1737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60" name="Google Shape;360;g33a589d1dd8_1_205"/>
            <p:cNvSpPr/>
            <p:nvPr/>
          </p:nvSpPr>
          <p:spPr>
            <a:xfrm>
              <a:off x="9389414" y="1602730"/>
              <a:ext cx="215100" cy="215100"/>
            </a:xfrm>
            <a:prstGeom prst="ellipse">
              <a:avLst/>
            </a:prstGeom>
            <a:noFill/>
            <a:ln cap="flat" cmpd="sng" w="12700">
              <a:solidFill>
                <a:srgbClr val="59595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62" name="Google Shape;362;g33a589d1dd8_1_205"/>
            <p:cNvSpPr/>
            <p:nvPr/>
          </p:nvSpPr>
          <p:spPr>
            <a:xfrm>
              <a:off x="9832011" y="1602730"/>
              <a:ext cx="215100" cy="215100"/>
            </a:xfrm>
            <a:prstGeom prst="ellipse">
              <a:avLst/>
            </a:prstGeom>
            <a:noFill/>
            <a:ln cap="flat" cmpd="sng" w="12700">
              <a:solidFill>
                <a:srgbClr val="59595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64" name="Google Shape;364;g33a589d1dd8_1_205"/>
            <p:cNvSpPr/>
            <p:nvPr/>
          </p:nvSpPr>
          <p:spPr>
            <a:xfrm>
              <a:off x="10274607" y="1602730"/>
              <a:ext cx="215100" cy="215100"/>
            </a:xfrm>
            <a:prstGeom prst="ellipse">
              <a:avLst/>
            </a:prstGeom>
            <a:noFill/>
            <a:ln cap="flat" cmpd="sng" w="12700">
              <a:solidFill>
                <a:srgbClr val="59595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66" name="Google Shape;366;g33a589d1dd8_1_205"/>
            <p:cNvSpPr/>
            <p:nvPr/>
          </p:nvSpPr>
          <p:spPr>
            <a:xfrm>
              <a:off x="10717204" y="1602730"/>
              <a:ext cx="215100" cy="215100"/>
            </a:xfrm>
            <a:prstGeom prst="ellipse">
              <a:avLst/>
            </a:prstGeom>
            <a:noFill/>
            <a:ln cap="flat" cmpd="sng" w="12700">
              <a:solidFill>
                <a:srgbClr val="59595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68" name="Google Shape;368;g33a589d1dd8_1_205"/>
            <p:cNvSpPr/>
            <p:nvPr/>
          </p:nvSpPr>
          <p:spPr>
            <a:xfrm>
              <a:off x="10057308" y="2042635"/>
              <a:ext cx="215100" cy="215100"/>
            </a:xfrm>
            <a:prstGeom prst="ellipse">
              <a:avLst/>
            </a:prstGeom>
            <a:noFill/>
            <a:ln cap="flat" cmpd="sng" w="12700">
              <a:solidFill>
                <a:srgbClr val="59595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73" name="Google Shape;373;g33a589d1dd8_1_205"/>
            <p:cNvSpPr/>
            <p:nvPr/>
          </p:nvSpPr>
          <p:spPr>
            <a:xfrm>
              <a:off x="10057308" y="2432108"/>
              <a:ext cx="215100" cy="215100"/>
            </a:xfrm>
            <a:prstGeom prst="ellipse">
              <a:avLst/>
            </a:prstGeom>
            <a:noFill/>
            <a:ln cap="flat" cmpd="sng" w="12700">
              <a:solidFill>
                <a:srgbClr val="59595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59" name="Google Shape;359;g33a589d1dd8_1_205"/>
            <p:cNvSpPr/>
            <p:nvPr/>
          </p:nvSpPr>
          <p:spPr>
            <a:xfrm>
              <a:off x="10057308" y="1142118"/>
              <a:ext cx="215100" cy="215100"/>
            </a:xfrm>
            <a:prstGeom prst="ellipse">
              <a:avLst/>
            </a:prstGeom>
            <a:noFill/>
            <a:ln cap="flat" cmpd="sng" w="12700">
              <a:solidFill>
                <a:srgbClr val="59595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3a589d1dd8_1_257"/>
          <p:cNvSpPr txBox="1"/>
          <p:nvPr>
            <p:ph type="title"/>
          </p:nvPr>
        </p:nvSpPr>
        <p:spPr>
          <a:xfrm>
            <a:off x="415635" y="1172079"/>
            <a:ext cx="11355900" cy="75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 Workflows</a:t>
            </a:r>
            <a:endParaRPr/>
          </a:p>
        </p:txBody>
      </p:sp>
      <p:sp>
        <p:nvSpPr>
          <p:cNvPr id="386" name="Google Shape;386;g33a589d1dd8_1_257"/>
          <p:cNvSpPr txBox="1"/>
          <p:nvPr>
            <p:ph idx="1" type="body"/>
          </p:nvPr>
        </p:nvSpPr>
        <p:spPr>
          <a:xfrm>
            <a:off x="457200" y="2006850"/>
            <a:ext cx="5864700" cy="40599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1700"/>
              <a:t>In addition to tutorial workflows, a set of example workflows are automatically installed into each user account - easy to explore, execute and modify!</a:t>
            </a:r>
            <a:endParaRPr sz="1700"/>
          </a:p>
          <a:p>
            <a:pPr indent="-412750" lvl="0" marL="609600" rtl="0" algn="l">
              <a:lnSpc>
                <a:spcPct val="115000"/>
              </a:lnSpc>
              <a:spcBef>
                <a:spcPts val="1000"/>
              </a:spcBef>
              <a:spcAft>
                <a:spcPts val="0"/>
              </a:spcAft>
              <a:buSzPts val="1700"/>
              <a:buChar char="•"/>
            </a:pPr>
            <a:r>
              <a:rPr lang="en-US" sz="1700"/>
              <a:t>Artificial Intelligence</a:t>
            </a:r>
            <a:endParaRPr sz="1700"/>
          </a:p>
          <a:p>
            <a:pPr indent="-412750" lvl="1" marL="1219200" rtl="0" algn="l">
              <a:lnSpc>
                <a:spcPct val="115000"/>
              </a:lnSpc>
              <a:spcBef>
                <a:spcPts val="0"/>
              </a:spcBef>
              <a:spcAft>
                <a:spcPts val="0"/>
              </a:spcAft>
              <a:buSzPts val="1700"/>
              <a:buChar char="•"/>
            </a:pPr>
            <a:r>
              <a:rPr lang="en-US" sz="1700"/>
              <a:t>Lung Segmentation</a:t>
            </a:r>
            <a:endParaRPr sz="1700"/>
          </a:p>
          <a:p>
            <a:pPr indent="-412750" lvl="1" marL="1219200" rtl="0" algn="l">
              <a:lnSpc>
                <a:spcPct val="115000"/>
              </a:lnSpc>
              <a:spcBef>
                <a:spcPts val="0"/>
              </a:spcBef>
              <a:spcAft>
                <a:spcPts val="0"/>
              </a:spcAft>
              <a:buSzPts val="1700"/>
              <a:buChar char="•"/>
            </a:pPr>
            <a:r>
              <a:rPr lang="en-US" sz="1700"/>
              <a:t>Mask Detection</a:t>
            </a:r>
            <a:endParaRPr sz="1700"/>
          </a:p>
          <a:p>
            <a:pPr indent="-412750" lvl="1" marL="1219200" rtl="0" algn="l">
              <a:lnSpc>
                <a:spcPct val="115000"/>
              </a:lnSpc>
              <a:spcBef>
                <a:spcPts val="0"/>
              </a:spcBef>
              <a:spcAft>
                <a:spcPts val="0"/>
              </a:spcAft>
              <a:buSzPts val="1700"/>
              <a:buChar char="•"/>
            </a:pPr>
            <a:r>
              <a:rPr lang="en-US" sz="1700"/>
              <a:t>Orca Sound</a:t>
            </a:r>
            <a:endParaRPr sz="1700"/>
          </a:p>
          <a:p>
            <a:pPr indent="-412750" lvl="1" marL="1219200" rtl="0" algn="l">
              <a:lnSpc>
                <a:spcPct val="115000"/>
              </a:lnSpc>
              <a:spcBef>
                <a:spcPts val="0"/>
              </a:spcBef>
              <a:spcAft>
                <a:spcPts val="0"/>
              </a:spcAft>
              <a:buSzPts val="1700"/>
              <a:buChar char="•"/>
            </a:pPr>
            <a:r>
              <a:rPr lang="en-US" sz="1700"/>
              <a:t>LLM + RAG</a:t>
            </a:r>
            <a:endParaRPr sz="1700"/>
          </a:p>
          <a:p>
            <a:pPr indent="-412750" lvl="0" marL="609600" rtl="0" algn="l">
              <a:lnSpc>
                <a:spcPct val="115000"/>
              </a:lnSpc>
              <a:spcBef>
                <a:spcPts val="0"/>
              </a:spcBef>
              <a:spcAft>
                <a:spcPts val="0"/>
              </a:spcAft>
              <a:buSzPts val="1700"/>
              <a:buChar char="•"/>
            </a:pPr>
            <a:r>
              <a:rPr lang="en-US" sz="1700"/>
              <a:t>Astronomy</a:t>
            </a:r>
            <a:endParaRPr sz="1700"/>
          </a:p>
          <a:p>
            <a:pPr indent="-412750" lvl="1" marL="1219200" rtl="0" algn="l">
              <a:lnSpc>
                <a:spcPct val="115000"/>
              </a:lnSpc>
              <a:spcBef>
                <a:spcPts val="0"/>
              </a:spcBef>
              <a:spcAft>
                <a:spcPts val="0"/>
              </a:spcAft>
              <a:buSzPts val="1700"/>
              <a:buChar char="•"/>
            </a:pPr>
            <a:r>
              <a:rPr lang="en-US" sz="1700"/>
              <a:t>Montage</a:t>
            </a:r>
            <a:endParaRPr sz="1700"/>
          </a:p>
          <a:p>
            <a:pPr indent="-412750" lvl="0" marL="609600" rtl="0" algn="l">
              <a:lnSpc>
                <a:spcPct val="115000"/>
              </a:lnSpc>
              <a:spcBef>
                <a:spcPts val="0"/>
              </a:spcBef>
              <a:spcAft>
                <a:spcPts val="0"/>
              </a:spcAft>
              <a:buSzPts val="1700"/>
              <a:buChar char="•"/>
            </a:pPr>
            <a:r>
              <a:rPr lang="en-US" sz="1700"/>
              <a:t>Bioinformatics</a:t>
            </a:r>
            <a:endParaRPr sz="1700"/>
          </a:p>
          <a:p>
            <a:pPr indent="-412750" lvl="1" marL="1219200" rtl="0" algn="l">
              <a:lnSpc>
                <a:spcPct val="115000"/>
              </a:lnSpc>
              <a:spcBef>
                <a:spcPts val="0"/>
              </a:spcBef>
              <a:spcAft>
                <a:spcPts val="0"/>
              </a:spcAft>
              <a:buSzPts val="1700"/>
              <a:buChar char="•"/>
            </a:pPr>
            <a:r>
              <a:rPr lang="en-US" sz="1700"/>
              <a:t>Alphafold</a:t>
            </a:r>
            <a:endParaRPr sz="1700"/>
          </a:p>
          <a:p>
            <a:pPr indent="-412750" lvl="1" marL="1219200" rtl="0" algn="l">
              <a:lnSpc>
                <a:spcPct val="115000"/>
              </a:lnSpc>
              <a:spcBef>
                <a:spcPts val="0"/>
              </a:spcBef>
              <a:spcAft>
                <a:spcPts val="0"/>
              </a:spcAft>
              <a:buSzPts val="1700"/>
              <a:buChar char="•"/>
            </a:pPr>
            <a:r>
              <a:rPr lang="en-US" sz="1700"/>
              <a:t>Rosetta</a:t>
            </a:r>
            <a:endParaRPr sz="1700"/>
          </a:p>
          <a:p>
            <a:pPr indent="-412750" lvl="1" marL="1219200" rtl="0" algn="l">
              <a:lnSpc>
                <a:spcPct val="115000"/>
              </a:lnSpc>
              <a:spcBef>
                <a:spcPts val="0"/>
              </a:spcBef>
              <a:spcAft>
                <a:spcPts val="0"/>
              </a:spcAft>
              <a:buSzPts val="1700"/>
              <a:buChar char="•"/>
            </a:pPr>
            <a:r>
              <a:rPr lang="en-US" sz="1700"/>
              <a:t>VariantCalling</a:t>
            </a:r>
            <a:endParaRPr sz="1700"/>
          </a:p>
        </p:txBody>
      </p:sp>
      <p:pic>
        <p:nvPicPr>
          <p:cNvPr id="387" name="Google Shape;387;g33a589d1dd8_1_257"/>
          <p:cNvPicPr preferRelativeResize="0"/>
          <p:nvPr/>
        </p:nvPicPr>
        <p:blipFill>
          <a:blip r:embed="rId3">
            <a:alphaModFix/>
          </a:blip>
          <a:stretch>
            <a:fillRect/>
          </a:stretch>
        </p:blipFill>
        <p:spPr>
          <a:xfrm>
            <a:off x="8222081" y="1740979"/>
            <a:ext cx="2801669" cy="2338939"/>
          </a:xfrm>
          <a:prstGeom prst="rect">
            <a:avLst/>
          </a:prstGeom>
          <a:noFill/>
          <a:ln>
            <a:noFill/>
          </a:ln>
        </p:spPr>
      </p:pic>
      <p:pic>
        <p:nvPicPr>
          <p:cNvPr id="388" name="Google Shape;388;g33a589d1dd8_1_257"/>
          <p:cNvPicPr preferRelativeResize="0"/>
          <p:nvPr/>
        </p:nvPicPr>
        <p:blipFill>
          <a:blip r:embed="rId4">
            <a:alphaModFix/>
          </a:blip>
          <a:stretch>
            <a:fillRect/>
          </a:stretch>
        </p:blipFill>
        <p:spPr>
          <a:xfrm>
            <a:off x="5724419" y="5068842"/>
            <a:ext cx="6051947" cy="1489133"/>
          </a:xfrm>
          <a:prstGeom prst="rect">
            <a:avLst/>
          </a:prstGeom>
          <a:noFill/>
          <a:ln>
            <a:noFill/>
          </a:ln>
        </p:spPr>
      </p:pic>
      <p:pic>
        <p:nvPicPr>
          <p:cNvPr id="389" name="Google Shape;389;g33a589d1dd8_1_257"/>
          <p:cNvPicPr preferRelativeResize="0"/>
          <p:nvPr/>
        </p:nvPicPr>
        <p:blipFill>
          <a:blip r:embed="rId5">
            <a:alphaModFix/>
          </a:blip>
          <a:stretch>
            <a:fillRect/>
          </a:stretch>
        </p:blipFill>
        <p:spPr>
          <a:xfrm>
            <a:off x="5117082" y="3145019"/>
            <a:ext cx="1783739" cy="1489132"/>
          </a:xfrm>
          <a:prstGeom prst="rect">
            <a:avLst/>
          </a:prstGeom>
          <a:noFill/>
          <a:ln>
            <a:noFill/>
          </a:ln>
        </p:spPr>
      </p:pic>
      <p:sp>
        <p:nvSpPr>
          <p:cNvPr id="390" name="Google Shape;390;g33a589d1dd8_1_257"/>
          <p:cNvSpPr txBox="1"/>
          <p:nvPr>
            <p:ph idx="12" type="sldNum"/>
          </p:nvPr>
        </p:nvSpPr>
        <p:spPr>
          <a:xfrm>
            <a:off x="9033166" y="6349854"/>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3430bfe5a3f_1_206"/>
          <p:cNvSpPr txBox="1"/>
          <p:nvPr>
            <p:ph type="title"/>
          </p:nvPr>
        </p:nvSpPr>
        <p:spPr>
          <a:xfrm>
            <a:off x="415635" y="1172079"/>
            <a:ext cx="11355900" cy="75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LLM - RAG</a:t>
            </a:r>
            <a:endParaRPr/>
          </a:p>
        </p:txBody>
      </p:sp>
      <p:sp>
        <p:nvSpPr>
          <p:cNvPr id="397" name="Google Shape;397;g3430bfe5a3f_1_206"/>
          <p:cNvSpPr txBox="1"/>
          <p:nvPr>
            <p:ph idx="1" type="body"/>
          </p:nvPr>
        </p:nvSpPr>
        <p:spPr>
          <a:xfrm>
            <a:off x="415625" y="2133600"/>
            <a:ext cx="7068300" cy="40527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1000"/>
              </a:spcBef>
              <a:spcAft>
                <a:spcPts val="0"/>
              </a:spcAft>
              <a:buClr>
                <a:schemeClr val="dk1"/>
              </a:buClr>
              <a:buSzPts val="1100"/>
              <a:buFont typeface="Arial"/>
              <a:buNone/>
            </a:pPr>
            <a:r>
              <a:rPr lang="en-US"/>
              <a:t>LLM RAG (Large Language Model Retrieval-Augmented Generation) is a technique that enhances large language models by incorporating information retrieval mechanisms.</a:t>
            </a:r>
            <a:endParaRPr/>
          </a:p>
          <a:p>
            <a:pPr indent="0" lvl="0" marL="0" rtl="0" algn="l">
              <a:lnSpc>
                <a:spcPct val="115000"/>
              </a:lnSpc>
              <a:spcBef>
                <a:spcPts val="1000"/>
              </a:spcBef>
              <a:spcAft>
                <a:spcPts val="0"/>
              </a:spcAft>
              <a:buClr>
                <a:schemeClr val="dk1"/>
              </a:buClr>
              <a:buSzPts val="1100"/>
              <a:buFont typeface="Arial"/>
              <a:buNone/>
            </a:pPr>
            <a:r>
              <a:t/>
            </a:r>
            <a:endParaRPr/>
          </a:p>
          <a:p>
            <a:pPr indent="0" lvl="0" marL="0" rtl="0" algn="l">
              <a:lnSpc>
                <a:spcPct val="115000"/>
              </a:lnSpc>
              <a:spcBef>
                <a:spcPts val="1000"/>
              </a:spcBef>
              <a:spcAft>
                <a:spcPts val="0"/>
              </a:spcAft>
              <a:buClr>
                <a:schemeClr val="dk1"/>
              </a:buClr>
              <a:buSzPts val="1100"/>
              <a:buFont typeface="Arial"/>
              <a:buNone/>
            </a:pPr>
            <a:r>
              <a:rPr lang="en-US"/>
              <a:t>It involves retrieving relevant information from a database or document corpus and combining it with the original query to provide additional context. This augmented input is then processed by the large language model to generate more accurate and contextually relevant responses.</a:t>
            </a:r>
            <a:endParaRPr/>
          </a:p>
          <a:p>
            <a:pPr indent="0" lvl="0" marL="0" rtl="0" algn="l">
              <a:lnSpc>
                <a:spcPct val="115000"/>
              </a:lnSpc>
              <a:spcBef>
                <a:spcPts val="1000"/>
              </a:spcBef>
              <a:spcAft>
                <a:spcPts val="0"/>
              </a:spcAft>
              <a:buClr>
                <a:schemeClr val="dk1"/>
              </a:buClr>
              <a:buSzPts val="1100"/>
              <a:buFont typeface="Arial"/>
              <a:buNone/>
            </a:pPr>
            <a:r>
              <a:t/>
            </a:r>
            <a:endParaRPr/>
          </a:p>
          <a:p>
            <a:pPr indent="0" lvl="0" marL="0" rtl="0" algn="l">
              <a:lnSpc>
                <a:spcPct val="115000"/>
              </a:lnSpc>
              <a:spcBef>
                <a:spcPts val="1000"/>
              </a:spcBef>
              <a:spcAft>
                <a:spcPts val="1000"/>
              </a:spcAft>
              <a:buNone/>
            </a:pPr>
            <a:r>
              <a:rPr lang="en-US"/>
              <a:t>LLM RAG offers benefits such as improved accuracy, access to up-to-date information, and better contextual understanding, making it useful for applications like question answering, summarization, and conversational AI.</a:t>
            </a:r>
            <a:endParaRPr/>
          </a:p>
        </p:txBody>
      </p:sp>
      <p:sp>
        <p:nvSpPr>
          <p:cNvPr id="398" name="Google Shape;398;g3430bfe5a3f_1_206"/>
          <p:cNvSpPr txBox="1"/>
          <p:nvPr>
            <p:ph idx="12" type="sldNum"/>
          </p:nvPr>
        </p:nvSpPr>
        <p:spPr>
          <a:xfrm>
            <a:off x="9033166" y="6349854"/>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9" name="Google Shape;399;g3430bfe5a3f_1_206"/>
          <p:cNvSpPr txBox="1"/>
          <p:nvPr/>
        </p:nvSpPr>
        <p:spPr>
          <a:xfrm>
            <a:off x="7892150" y="1632850"/>
            <a:ext cx="4008000" cy="44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highlight>
                  <a:srgbClr val="F4CCCC"/>
                </a:highlight>
                <a:latin typeface="Calibri"/>
                <a:ea typeface="Calibri"/>
                <a:cs typeface="Calibri"/>
                <a:sym typeface="Calibri"/>
              </a:rPr>
              <a:t>1. `gpu96`: This flavor provides 4 NVIDIA V100 GPUs (with 32GB of memory each) and 128GB of RAM on the host CPU node.</a:t>
            </a:r>
            <a:endParaRPr>
              <a:solidFill>
                <a:schemeClr val="dk1"/>
              </a:solidFill>
              <a:highlight>
                <a:srgbClr val="F4CCCC"/>
              </a:highlight>
              <a:latin typeface="Calibri"/>
              <a:ea typeface="Calibri"/>
              <a:cs typeface="Calibri"/>
              <a:sym typeface="Calibri"/>
            </a:endParaRPr>
          </a:p>
          <a:p>
            <a:pPr indent="0" lvl="0" marL="0" rtl="0" algn="l">
              <a:spcBef>
                <a:spcPts val="0"/>
              </a:spcBef>
              <a:spcAft>
                <a:spcPts val="0"/>
              </a:spcAft>
              <a:buNone/>
            </a:pPr>
            <a:r>
              <a:rPr lang="en-US">
                <a:solidFill>
                  <a:schemeClr val="dk1"/>
                </a:solidFill>
                <a:highlight>
                  <a:srgbClr val="F4CCCC"/>
                </a:highlight>
                <a:latin typeface="Calibri"/>
                <a:ea typeface="Calibri"/>
                <a:cs typeface="Calibri"/>
                <a:sym typeface="Calibri"/>
              </a:rPr>
              <a:t>2. `gpu60`: This flavor offers 2 NVIDIA V100 GPUs (each with 32GB of memory) and 64GB of RAM on the host CPU node.</a:t>
            </a:r>
            <a:endParaRPr>
              <a:solidFill>
                <a:schemeClr val="dk1"/>
              </a:solidFill>
              <a:highlight>
                <a:srgbClr val="F4CCCC"/>
              </a:highlight>
              <a:latin typeface="Calibri"/>
              <a:ea typeface="Calibri"/>
              <a:cs typeface="Calibri"/>
              <a:sym typeface="Calibri"/>
            </a:endParaRPr>
          </a:p>
          <a:p>
            <a:pPr indent="0" lvl="0" marL="0" rtl="0" algn="l">
              <a:spcBef>
                <a:spcPts val="0"/>
              </a:spcBef>
              <a:spcAft>
                <a:spcPts val="0"/>
              </a:spcAft>
              <a:buNone/>
            </a:pPr>
            <a:r>
              <a:t/>
            </a:r>
            <a:endParaRPr>
              <a:solidFill>
                <a:schemeClr val="dk1"/>
              </a:solidFill>
              <a:highlight>
                <a:srgbClr val="F4CCCC"/>
              </a:highlight>
              <a:latin typeface="Calibri"/>
              <a:ea typeface="Calibri"/>
              <a:cs typeface="Calibri"/>
              <a:sym typeface="Calibri"/>
            </a:endParaRPr>
          </a:p>
          <a:p>
            <a:pPr indent="0" lvl="0" marL="0" rtl="0" algn="l">
              <a:spcBef>
                <a:spcPts val="0"/>
              </a:spcBef>
              <a:spcAft>
                <a:spcPts val="0"/>
              </a:spcAft>
              <a:buNone/>
            </a:pPr>
            <a:r>
              <a:t/>
            </a:r>
            <a:endParaRPr>
              <a:solidFill>
                <a:schemeClr val="dk1"/>
              </a:solidFill>
              <a:highlight>
                <a:srgbClr val="F4CCCC"/>
              </a:highlight>
              <a:latin typeface="Calibri"/>
              <a:ea typeface="Calibri"/>
              <a:cs typeface="Calibri"/>
              <a:sym typeface="Calibri"/>
            </a:endParaRPr>
          </a:p>
          <a:p>
            <a:pPr indent="0" lvl="0" marL="0" rtl="0" algn="l">
              <a:spcBef>
                <a:spcPts val="0"/>
              </a:spcBef>
              <a:spcAft>
                <a:spcPts val="0"/>
              </a:spcAft>
              <a:buNone/>
            </a:pPr>
            <a:r>
              <a:t/>
            </a:r>
            <a:endParaRPr>
              <a:solidFill>
                <a:schemeClr val="dk1"/>
              </a:solidFill>
              <a:highlight>
                <a:srgbClr val="F4CCCC"/>
              </a:highlight>
              <a:latin typeface="Calibri"/>
              <a:ea typeface="Calibri"/>
              <a:cs typeface="Calibri"/>
              <a:sym typeface="Calibri"/>
            </a:endParaRPr>
          </a:p>
          <a:p>
            <a:pPr indent="0" lvl="0" marL="0" rtl="0" algn="l">
              <a:spcBef>
                <a:spcPts val="0"/>
              </a:spcBef>
              <a:spcAft>
                <a:spcPts val="0"/>
              </a:spcAft>
              <a:buNone/>
            </a:pPr>
            <a:r>
              <a:rPr lang="en-US">
                <a:solidFill>
                  <a:schemeClr val="dk1"/>
                </a:solidFill>
                <a:highlight>
                  <a:srgbClr val="D9EAD3"/>
                </a:highlight>
                <a:latin typeface="Calibri"/>
                <a:ea typeface="Calibri"/>
                <a:cs typeface="Calibri"/>
                <a:sym typeface="Calibri"/>
              </a:rPr>
              <a:t>The Jetstream2 system offers several GPU instance flavors: g3.small, g3.medium, g3.large, and g3.xl. Here's a summary of their specifications:</a:t>
            </a:r>
            <a:endParaRPr>
              <a:solidFill>
                <a:schemeClr val="dk1"/>
              </a:solidFill>
              <a:highlight>
                <a:srgbClr val="D9EAD3"/>
              </a:highlight>
              <a:latin typeface="Calibri"/>
              <a:ea typeface="Calibri"/>
              <a:cs typeface="Calibri"/>
              <a:sym typeface="Calibri"/>
            </a:endParaRPr>
          </a:p>
          <a:p>
            <a:pPr indent="0" lvl="0" marL="0" rtl="0" algn="l">
              <a:spcBef>
                <a:spcPts val="0"/>
              </a:spcBef>
              <a:spcAft>
                <a:spcPts val="0"/>
              </a:spcAft>
              <a:buNone/>
            </a:pPr>
            <a:r>
              <a:t/>
            </a:r>
            <a:endParaRPr>
              <a:solidFill>
                <a:schemeClr val="dk1"/>
              </a:solidFill>
              <a:highlight>
                <a:srgbClr val="D9EAD3"/>
              </a:highlight>
              <a:latin typeface="Calibri"/>
              <a:ea typeface="Calibri"/>
              <a:cs typeface="Calibri"/>
              <a:sym typeface="Calibri"/>
            </a:endParaRPr>
          </a:p>
          <a:p>
            <a:pPr indent="0" lvl="0" marL="0" rtl="0" algn="l">
              <a:spcBef>
                <a:spcPts val="0"/>
              </a:spcBef>
              <a:spcAft>
                <a:spcPts val="0"/>
              </a:spcAft>
              <a:buNone/>
            </a:pPr>
            <a:r>
              <a:rPr lang="en-US">
                <a:solidFill>
                  <a:schemeClr val="dk1"/>
                </a:solidFill>
                <a:highlight>
                  <a:srgbClr val="D9EAD3"/>
                </a:highlight>
                <a:latin typeface="Calibri"/>
                <a:ea typeface="Calibri"/>
                <a:cs typeface="Calibri"/>
                <a:sym typeface="Calibri"/>
              </a:rPr>
              <a:t>- g3.small: 4 vCPUs, 15 GB RAM, 60 GB local storage, 20% GPU compute, 20 GB GPU RAM</a:t>
            </a:r>
            <a:endParaRPr>
              <a:solidFill>
                <a:schemeClr val="dk1"/>
              </a:solidFill>
              <a:highlight>
                <a:srgbClr val="D9EAD3"/>
              </a:highlight>
              <a:latin typeface="Calibri"/>
              <a:ea typeface="Calibri"/>
              <a:cs typeface="Calibri"/>
              <a:sym typeface="Calibri"/>
            </a:endParaRPr>
          </a:p>
          <a:p>
            <a:pPr indent="0" lvl="0" marL="0" rtl="0" algn="l">
              <a:spcBef>
                <a:spcPts val="0"/>
              </a:spcBef>
              <a:spcAft>
                <a:spcPts val="0"/>
              </a:spcAft>
              <a:buNone/>
            </a:pPr>
            <a:r>
              <a:rPr lang="en-US">
                <a:solidFill>
                  <a:schemeClr val="dk1"/>
                </a:solidFill>
                <a:highlight>
                  <a:srgbClr val="D9EAD3"/>
                </a:highlight>
                <a:latin typeface="Calibri"/>
                <a:ea typeface="Calibri"/>
                <a:cs typeface="Calibri"/>
                <a:sym typeface="Calibri"/>
              </a:rPr>
              <a:t>- g3.medium: 8 vCPUs, 30 GB RAM, 60 GB local storage, 25% GPU compute, 10 GB GPU RAM</a:t>
            </a:r>
            <a:endParaRPr>
              <a:solidFill>
                <a:schemeClr val="dk1"/>
              </a:solidFill>
              <a:highlight>
                <a:srgbClr val="D9EAD3"/>
              </a:highlight>
              <a:latin typeface="Calibri"/>
              <a:ea typeface="Calibri"/>
              <a:cs typeface="Calibri"/>
              <a:sym typeface="Calibri"/>
            </a:endParaRPr>
          </a:p>
          <a:p>
            <a:pPr indent="0" lvl="0" marL="0" rtl="0" algn="l">
              <a:spcBef>
                <a:spcPts val="0"/>
              </a:spcBef>
              <a:spcAft>
                <a:spcPts val="0"/>
              </a:spcAft>
              <a:buNone/>
            </a:pPr>
            <a:r>
              <a:rPr lang="en-US">
                <a:solidFill>
                  <a:schemeClr val="dk1"/>
                </a:solidFill>
                <a:highlight>
                  <a:srgbClr val="D9EAD3"/>
                </a:highlight>
                <a:latin typeface="Calibri"/>
                <a:ea typeface="Calibri"/>
                <a:cs typeface="Calibri"/>
                <a:sym typeface="Calibri"/>
              </a:rPr>
              <a:t>- g3.large: 16 vCPUs, 60 GB RAM, 60 GB local storage, 50% GPU compute, 20 GB GPU RAM</a:t>
            </a:r>
            <a:endParaRPr>
              <a:solidFill>
                <a:schemeClr val="dk1"/>
              </a:solidFill>
              <a:highlight>
                <a:srgbClr val="D9EAD3"/>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highlight>
                  <a:srgbClr val="D9EAD3"/>
                </a:highlight>
                <a:latin typeface="Calibri"/>
                <a:ea typeface="Calibri"/>
                <a:cs typeface="Calibri"/>
                <a:sym typeface="Calibri"/>
              </a:rPr>
              <a:t>- g3.xl: 32 vCPUs, 125 GB RAM, 60 GB local storage, 100% GPU compute, 40 GB GPU RAM</a:t>
            </a:r>
            <a:endParaRPr>
              <a:solidFill>
                <a:schemeClr val="dk1"/>
              </a:solidFill>
              <a:highlight>
                <a:srgbClr val="F4CCCC"/>
              </a:highlight>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D3C70"/>
      </a:dk2>
      <a:lt2>
        <a:srgbClr val="E8E8E8"/>
      </a:lt2>
      <a:accent1>
        <a:srgbClr val="1D3C70"/>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2025-02-10T15:45:56Z</dcterms:created>
  <dc:creator>Casey Koehler</dc:creator>
</cp:coreProperties>
</file>